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7" r:id="rId6"/>
    <p:sldId id="260" r:id="rId7"/>
    <p:sldId id="266" r:id="rId8"/>
    <p:sldId id="268" r:id="rId9"/>
    <p:sldId id="296" r:id="rId10"/>
    <p:sldId id="275" r:id="rId11"/>
    <p:sldId id="269" r:id="rId12"/>
    <p:sldId id="279" r:id="rId13"/>
    <p:sldId id="285" r:id="rId14"/>
    <p:sldId id="270" r:id="rId15"/>
    <p:sldId id="276" r:id="rId16"/>
    <p:sldId id="277" r:id="rId17"/>
    <p:sldId id="278" r:id="rId18"/>
    <p:sldId id="284" r:id="rId19"/>
    <p:sldId id="280" r:id="rId20"/>
    <p:sldId id="281" r:id="rId21"/>
    <p:sldId id="282" r:id="rId22"/>
    <p:sldId id="283" r:id="rId23"/>
    <p:sldId id="339" r:id="rId24"/>
    <p:sldId id="340" r:id="rId25"/>
    <p:sldId id="338" r:id="rId26"/>
    <p:sldId id="271" r:id="rId27"/>
    <p:sldId id="262" r:id="rId28"/>
    <p:sldId id="286" r:id="rId29"/>
    <p:sldId id="288" r:id="rId30"/>
    <p:sldId id="289" r:id="rId31"/>
    <p:sldId id="287" r:id="rId32"/>
    <p:sldId id="291" r:id="rId33"/>
    <p:sldId id="292" r:id="rId34"/>
    <p:sldId id="293" r:id="rId35"/>
    <p:sldId id="294" r:id="rId36"/>
    <p:sldId id="272" r:id="rId37"/>
    <p:sldId id="295" r:id="rId38"/>
    <p:sldId id="273" r:id="rId39"/>
    <p:sldId id="297" r:id="rId40"/>
    <p:sldId id="274" r:id="rId41"/>
    <p:sldId id="300" r:id="rId42"/>
    <p:sldId id="299" r:id="rId43"/>
    <p:sldId id="301" r:id="rId44"/>
    <p:sldId id="264" r:id="rId45"/>
    <p:sldId id="263" r:id="rId46"/>
    <p:sldId id="298"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CB8869E-37E9-46DD-90A1-52EA220282B2}">
          <p14:sldIdLst>
            <p14:sldId id="256"/>
            <p14:sldId id="257"/>
          </p14:sldIdLst>
        </p14:section>
        <p14:section name="Wireshark - What is it?" id="{246405A2-F094-43CC-A890-A68353112505}">
          <p14:sldIdLst>
            <p14:sldId id="258"/>
            <p14:sldId id="259"/>
          </p14:sldIdLst>
        </p14:section>
        <p14:section name="Wireshark - What Else Can Wireshark DO" id="{CF889862-6718-49A2-95E8-3997160A84B5}">
          <p14:sldIdLst>
            <p14:sldId id="267"/>
            <p14:sldId id="260"/>
            <p14:sldId id="266"/>
            <p14:sldId id="268"/>
            <p14:sldId id="296"/>
            <p14:sldId id="275"/>
            <p14:sldId id="269"/>
            <p14:sldId id="279"/>
            <p14:sldId id="285"/>
            <p14:sldId id="270"/>
            <p14:sldId id="276"/>
            <p14:sldId id="277"/>
            <p14:sldId id="278"/>
            <p14:sldId id="284"/>
            <p14:sldId id="280"/>
            <p14:sldId id="281"/>
            <p14:sldId id="282"/>
            <p14:sldId id="283"/>
            <p14:sldId id="339"/>
            <p14:sldId id="340"/>
            <p14:sldId id="338"/>
          </p14:sldIdLst>
        </p14:section>
        <p14:section name="Wireshark - 5 Actual Packet Bytes" id="{ABEA8A8C-6723-4688-A46B-30A214800B46}">
          <p14:sldIdLst>
            <p14:sldId id="271"/>
            <p14:sldId id="262"/>
            <p14:sldId id="286"/>
            <p14:sldId id="288"/>
            <p14:sldId id="289"/>
            <p14:sldId id="287"/>
            <p14:sldId id="291"/>
            <p14:sldId id="292"/>
            <p14:sldId id="293"/>
            <p14:sldId id="294"/>
          </p14:sldIdLst>
        </p14:section>
        <p14:section name="Wireshark - Status Window" id="{C7060375-7130-485E-ACF4-0082092525D6}">
          <p14:sldIdLst>
            <p14:sldId id="272"/>
            <p14:sldId id="295"/>
          </p14:sldIdLst>
        </p14:section>
        <p14:section name="Wireshark - Easy Mode Button" id="{6C15F9CA-5E35-4023-BE45-CAE85886CF3C}">
          <p14:sldIdLst>
            <p14:sldId id="273"/>
            <p14:sldId id="297"/>
            <p14:sldId id="274"/>
            <p14:sldId id="300"/>
            <p14:sldId id="299"/>
            <p14:sldId id="301"/>
          </p14:sldIdLst>
        </p14:section>
        <p14:section name="Wireshark - End to End Capture" id="{CBA2D6CE-E375-40B7-B00F-E20FC9B9852E}">
          <p14:sldIdLst>
            <p14:sldId id="264"/>
            <p14:sldId id="263"/>
          </p14:sldIdLst>
        </p14:section>
        <p14:section name="Fiddler - What is it?" id="{3B4C8DBA-1903-4ABC-825F-1608AF16FBBC}">
          <p14:sldIdLst>
            <p14:sldId id="298"/>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B0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4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svg"/><Relationship Id="rId1" Type="http://schemas.openxmlformats.org/officeDocument/2006/relationships/image" Target="../media/image72.png"/><Relationship Id="rId4" Type="http://schemas.openxmlformats.org/officeDocument/2006/relationships/image" Target="../media/image7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svg"/><Relationship Id="rId1" Type="http://schemas.openxmlformats.org/officeDocument/2006/relationships/image" Target="../media/image72.png"/><Relationship Id="rId4" Type="http://schemas.openxmlformats.org/officeDocument/2006/relationships/image" Target="../media/image7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D35AA1-F518-484C-B85A-0B7AF7D1C806}" type="doc">
      <dgm:prSet loTypeId="urn:microsoft.com/office/officeart/2018/5/layout/IconLeaf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69717EFE-CD03-4F9D-ABD2-6861BB6B93F8}">
      <dgm:prSet/>
      <dgm:spPr/>
      <dgm:t>
        <a:bodyPr/>
        <a:lstStyle/>
        <a:p>
          <a:pPr>
            <a:lnSpc>
              <a:spcPct val="100000"/>
            </a:lnSpc>
            <a:defRPr cap="all"/>
          </a:pPr>
          <a:r>
            <a:rPr lang="en-CA"/>
            <a:t>Your Gateway may export decrypted traffic on both ends for you.</a:t>
          </a:r>
          <a:endParaRPr lang="en-US"/>
        </a:p>
      </dgm:t>
    </dgm:pt>
    <dgm:pt modelId="{AB3FF96F-A6EA-46A1-9314-2FF2AC7C50F6}" type="parTrans" cxnId="{1F83E0E1-AFCB-40B6-89E0-6C213B75EE1B}">
      <dgm:prSet/>
      <dgm:spPr/>
      <dgm:t>
        <a:bodyPr/>
        <a:lstStyle/>
        <a:p>
          <a:endParaRPr lang="en-US"/>
        </a:p>
      </dgm:t>
    </dgm:pt>
    <dgm:pt modelId="{228E19BD-E892-414C-B496-3A966BE0BBA5}" type="sibTrans" cxnId="{1F83E0E1-AFCB-40B6-89E0-6C213B75EE1B}">
      <dgm:prSet/>
      <dgm:spPr/>
      <dgm:t>
        <a:bodyPr/>
        <a:lstStyle/>
        <a:p>
          <a:endParaRPr lang="en-US"/>
        </a:p>
      </dgm:t>
    </dgm:pt>
    <dgm:pt modelId="{92A68F61-354A-4802-A965-BEC56F13EDAE}">
      <dgm:prSet/>
      <dgm:spPr/>
      <dgm:t>
        <a:bodyPr/>
        <a:lstStyle/>
        <a:p>
          <a:pPr>
            <a:lnSpc>
              <a:spcPct val="100000"/>
            </a:lnSpc>
            <a:defRPr cap="all"/>
          </a:pPr>
          <a:r>
            <a:rPr lang="en-CA"/>
            <a:t>Are you using SSL/TLS between your server and the proxy? If you’re not, then capture at the web server level.</a:t>
          </a:r>
          <a:endParaRPr lang="en-US"/>
        </a:p>
      </dgm:t>
    </dgm:pt>
    <dgm:pt modelId="{F90580C5-08E4-48F7-8931-09B756049737}" type="parTrans" cxnId="{EBA0734D-14F5-49DE-A5BF-ED9D4D13DEC2}">
      <dgm:prSet/>
      <dgm:spPr/>
      <dgm:t>
        <a:bodyPr/>
        <a:lstStyle/>
        <a:p>
          <a:endParaRPr lang="en-US"/>
        </a:p>
      </dgm:t>
    </dgm:pt>
    <dgm:pt modelId="{94A0704F-E39E-42D4-8B47-26671F9CB102}" type="sibTrans" cxnId="{EBA0734D-14F5-49DE-A5BF-ED9D4D13DEC2}">
      <dgm:prSet/>
      <dgm:spPr/>
      <dgm:t>
        <a:bodyPr/>
        <a:lstStyle/>
        <a:p>
          <a:endParaRPr lang="en-US"/>
        </a:p>
      </dgm:t>
    </dgm:pt>
    <dgm:pt modelId="{FFFCA17D-9C0C-433A-8F45-608786CE86F5}">
      <dgm:prSet/>
      <dgm:spPr/>
      <dgm:t>
        <a:bodyPr/>
        <a:lstStyle/>
        <a:p>
          <a:pPr>
            <a:lnSpc>
              <a:spcPct val="100000"/>
            </a:lnSpc>
            <a:defRPr cap="all"/>
          </a:pPr>
          <a:r>
            <a:rPr lang="en-CA"/>
            <a:t>You can try forcing a particular insecure Cipher Suite by either Group Policy, or your platforms SSL configuration.</a:t>
          </a:r>
          <a:endParaRPr lang="en-US"/>
        </a:p>
      </dgm:t>
    </dgm:pt>
    <dgm:pt modelId="{1A8DE5ED-E04F-4653-927D-30057DA18E43}" type="parTrans" cxnId="{3AA3B196-2D00-491F-961B-B7D1158A5BA0}">
      <dgm:prSet/>
      <dgm:spPr/>
      <dgm:t>
        <a:bodyPr/>
        <a:lstStyle/>
        <a:p>
          <a:endParaRPr lang="en-US"/>
        </a:p>
      </dgm:t>
    </dgm:pt>
    <dgm:pt modelId="{B0667ADE-8BA0-4E8C-8A61-139D524C9A37}" type="sibTrans" cxnId="{3AA3B196-2D00-491F-961B-B7D1158A5BA0}">
      <dgm:prSet/>
      <dgm:spPr/>
      <dgm:t>
        <a:bodyPr/>
        <a:lstStyle/>
        <a:p>
          <a:endParaRPr lang="en-US"/>
        </a:p>
      </dgm:t>
    </dgm:pt>
    <dgm:pt modelId="{CEC7829B-EE80-4987-8628-94B4F0C9F035}">
      <dgm:prSet/>
      <dgm:spPr/>
      <dgm:t>
        <a:bodyPr/>
        <a:lstStyle/>
        <a:p>
          <a:pPr>
            <a:lnSpc>
              <a:spcPct val="100000"/>
            </a:lnSpc>
            <a:defRPr cap="all"/>
          </a:pPr>
          <a:r>
            <a:rPr lang="en-CA" i="1"/>
            <a:t>These are generally preferences, and the server may deny them.</a:t>
          </a:r>
          <a:endParaRPr lang="en-US"/>
        </a:p>
      </dgm:t>
    </dgm:pt>
    <dgm:pt modelId="{C8C2B95A-C09C-4D53-9752-AB1A24A77513}" type="parTrans" cxnId="{942C5CB5-A1DC-4DA9-BB4D-A9D820D725A6}">
      <dgm:prSet/>
      <dgm:spPr/>
      <dgm:t>
        <a:bodyPr/>
        <a:lstStyle/>
        <a:p>
          <a:endParaRPr lang="en-US"/>
        </a:p>
      </dgm:t>
    </dgm:pt>
    <dgm:pt modelId="{B98752BB-90B1-44DA-9A26-7CC0EBE3DC75}" type="sibTrans" cxnId="{942C5CB5-A1DC-4DA9-BB4D-A9D820D725A6}">
      <dgm:prSet/>
      <dgm:spPr/>
      <dgm:t>
        <a:bodyPr/>
        <a:lstStyle/>
        <a:p>
          <a:endParaRPr lang="en-US"/>
        </a:p>
      </dgm:t>
    </dgm:pt>
    <dgm:pt modelId="{DEAD4F5A-9909-4CC3-9B7E-4251A2C5DAA5}" type="pres">
      <dgm:prSet presAssocID="{E9D35AA1-F518-484C-B85A-0B7AF7D1C806}" presName="root" presStyleCnt="0">
        <dgm:presLayoutVars>
          <dgm:dir/>
          <dgm:resizeHandles val="exact"/>
        </dgm:presLayoutVars>
      </dgm:prSet>
      <dgm:spPr/>
    </dgm:pt>
    <dgm:pt modelId="{13FEA86C-4D63-40BC-851D-6226A99BEDCF}" type="pres">
      <dgm:prSet presAssocID="{69717EFE-CD03-4F9D-ABD2-6861BB6B93F8}" presName="compNode" presStyleCnt="0"/>
      <dgm:spPr/>
    </dgm:pt>
    <dgm:pt modelId="{DB070C86-F2E3-4633-B147-B6B362688B92}" type="pres">
      <dgm:prSet presAssocID="{69717EFE-CD03-4F9D-ABD2-6861BB6B93F8}" presName="iconBgRect" presStyleLbl="bgShp" presStyleIdx="0" presStyleCnt="4"/>
      <dgm:spPr>
        <a:prstGeom prst="round2DiagRect">
          <a:avLst>
            <a:gd name="adj1" fmla="val 29727"/>
            <a:gd name="adj2" fmla="val 0"/>
          </a:avLst>
        </a:prstGeom>
      </dgm:spPr>
    </dgm:pt>
    <dgm:pt modelId="{1B30D223-AC2F-42F6-8224-ADCA346FD4DF}" type="pres">
      <dgm:prSet presAssocID="{69717EFE-CD03-4F9D-ABD2-6861BB6B93F8}" presName="iconRect" presStyleLbl="node1" presStyleIdx="0" presStyleCnt="4"/>
      <dgm:spPr>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umbs Up Sign"/>
        </a:ext>
      </dgm:extLst>
    </dgm:pt>
    <dgm:pt modelId="{A10AB502-8DD2-409C-A8C3-3FB965DA5A9D}" type="pres">
      <dgm:prSet presAssocID="{69717EFE-CD03-4F9D-ABD2-6861BB6B93F8}" presName="spaceRect" presStyleCnt="0"/>
      <dgm:spPr/>
    </dgm:pt>
    <dgm:pt modelId="{D9455C71-2A99-457F-856D-1BDA4BD086E3}" type="pres">
      <dgm:prSet presAssocID="{69717EFE-CD03-4F9D-ABD2-6861BB6B93F8}" presName="textRect" presStyleLbl="revTx" presStyleIdx="0" presStyleCnt="4">
        <dgm:presLayoutVars>
          <dgm:chMax val="1"/>
          <dgm:chPref val="1"/>
        </dgm:presLayoutVars>
      </dgm:prSet>
      <dgm:spPr/>
    </dgm:pt>
    <dgm:pt modelId="{B8F1323E-4574-407D-8E4B-FE0372B22266}" type="pres">
      <dgm:prSet presAssocID="{228E19BD-E892-414C-B496-3A966BE0BBA5}" presName="sibTrans" presStyleCnt="0"/>
      <dgm:spPr/>
    </dgm:pt>
    <dgm:pt modelId="{8969A4EF-92B2-4F44-81B6-EBECD1D2D178}" type="pres">
      <dgm:prSet presAssocID="{92A68F61-354A-4802-A965-BEC56F13EDAE}" presName="compNode" presStyleCnt="0"/>
      <dgm:spPr/>
    </dgm:pt>
    <dgm:pt modelId="{4C44E7B9-3FD3-4B04-9EAF-20F9E4B43156}" type="pres">
      <dgm:prSet presAssocID="{92A68F61-354A-4802-A965-BEC56F13EDAE}" presName="iconBgRect" presStyleLbl="bgShp" presStyleIdx="1" presStyleCnt="4"/>
      <dgm:spPr>
        <a:prstGeom prst="round2DiagRect">
          <a:avLst>
            <a:gd name="adj1" fmla="val 29727"/>
            <a:gd name="adj2" fmla="val 0"/>
          </a:avLst>
        </a:prstGeom>
      </dgm:spPr>
    </dgm:pt>
    <dgm:pt modelId="{7472B1A9-A67C-468D-B591-B926CA458D73}" type="pres">
      <dgm:prSet presAssocID="{92A68F61-354A-4802-A965-BEC56F13EDAE}" presName="iconRect" presStyleLbl="node1" presStyleIdx="1" presStyleCnt="4"/>
      <dgm:spPr>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4B6695D0-4C37-4CAB-B16C-8EDA4D8C9540}" type="pres">
      <dgm:prSet presAssocID="{92A68F61-354A-4802-A965-BEC56F13EDAE}" presName="spaceRect" presStyleCnt="0"/>
      <dgm:spPr/>
    </dgm:pt>
    <dgm:pt modelId="{AFD105E7-4A9F-4525-B04C-A59FBBC1147F}" type="pres">
      <dgm:prSet presAssocID="{92A68F61-354A-4802-A965-BEC56F13EDAE}" presName="textRect" presStyleLbl="revTx" presStyleIdx="1" presStyleCnt="4">
        <dgm:presLayoutVars>
          <dgm:chMax val="1"/>
          <dgm:chPref val="1"/>
        </dgm:presLayoutVars>
      </dgm:prSet>
      <dgm:spPr/>
    </dgm:pt>
    <dgm:pt modelId="{85F7847C-55E3-487B-A4FD-E24995B8D693}" type="pres">
      <dgm:prSet presAssocID="{94A0704F-E39E-42D4-8B47-26671F9CB102}" presName="sibTrans" presStyleCnt="0"/>
      <dgm:spPr/>
    </dgm:pt>
    <dgm:pt modelId="{1C51A431-F2F0-4762-896D-18DC7DEBD39A}" type="pres">
      <dgm:prSet presAssocID="{FFFCA17D-9C0C-433A-8F45-608786CE86F5}" presName="compNode" presStyleCnt="0"/>
      <dgm:spPr/>
    </dgm:pt>
    <dgm:pt modelId="{C80D49C8-2503-467D-ADA7-06BFF1F75B7B}" type="pres">
      <dgm:prSet presAssocID="{FFFCA17D-9C0C-433A-8F45-608786CE86F5}" presName="iconBgRect" presStyleLbl="bgShp" presStyleIdx="2" presStyleCnt="4"/>
      <dgm:spPr>
        <a:prstGeom prst="round2DiagRect">
          <a:avLst>
            <a:gd name="adj1" fmla="val 29727"/>
            <a:gd name="adj2" fmla="val 0"/>
          </a:avLst>
        </a:prstGeom>
      </dgm:spPr>
    </dgm:pt>
    <dgm:pt modelId="{9745E560-5662-44BD-8AE4-A8AEAAF5B0FC}" type="pres">
      <dgm:prSet presAssocID="{FFFCA17D-9C0C-433A-8F45-608786CE86F5}" presName="iconRect" presStyleLbl="node1" presStyleIdx="2" presStyleCnt="4"/>
      <dgm:spPr>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1DC1D6C1-E6C6-41CC-A6F9-71260F63BC48}" type="pres">
      <dgm:prSet presAssocID="{FFFCA17D-9C0C-433A-8F45-608786CE86F5}" presName="spaceRect" presStyleCnt="0"/>
      <dgm:spPr/>
    </dgm:pt>
    <dgm:pt modelId="{774F3A5D-AE95-4BB8-8A18-017AC9644EDB}" type="pres">
      <dgm:prSet presAssocID="{FFFCA17D-9C0C-433A-8F45-608786CE86F5}" presName="textRect" presStyleLbl="revTx" presStyleIdx="2" presStyleCnt="4">
        <dgm:presLayoutVars>
          <dgm:chMax val="1"/>
          <dgm:chPref val="1"/>
        </dgm:presLayoutVars>
      </dgm:prSet>
      <dgm:spPr/>
    </dgm:pt>
    <dgm:pt modelId="{C1CB79B8-8AD2-4C97-AAF0-F284A32D19DE}" type="pres">
      <dgm:prSet presAssocID="{B0667ADE-8BA0-4E8C-8A61-139D524C9A37}" presName="sibTrans" presStyleCnt="0"/>
      <dgm:spPr/>
    </dgm:pt>
    <dgm:pt modelId="{30DCAC4C-F665-4990-BDBE-85B483F270A3}" type="pres">
      <dgm:prSet presAssocID="{CEC7829B-EE80-4987-8628-94B4F0C9F035}" presName="compNode" presStyleCnt="0"/>
      <dgm:spPr/>
    </dgm:pt>
    <dgm:pt modelId="{88CB9FBF-D6CC-4DD0-82B8-0868DE4237BB}" type="pres">
      <dgm:prSet presAssocID="{CEC7829B-EE80-4987-8628-94B4F0C9F035}" presName="iconBgRect" presStyleLbl="bgShp" presStyleIdx="3" presStyleCnt="4"/>
      <dgm:spPr>
        <a:prstGeom prst="round2DiagRect">
          <a:avLst>
            <a:gd name="adj1" fmla="val 29727"/>
            <a:gd name="adj2" fmla="val 0"/>
          </a:avLst>
        </a:prstGeom>
      </dgm:spPr>
    </dgm:pt>
    <dgm:pt modelId="{EF4D2602-2311-4BA3-84D0-9E6730224C5E}" type="pres">
      <dgm:prSet presAssocID="{CEC7829B-EE80-4987-8628-94B4F0C9F035}" presName="iconRect" presStyleLbl="node1" presStyleIdx="3" presStyleCnt="4"/>
      <dgm:spPr>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0C9FF93D-2846-4366-BB0C-A2356818099C}" type="pres">
      <dgm:prSet presAssocID="{CEC7829B-EE80-4987-8628-94B4F0C9F035}" presName="spaceRect" presStyleCnt="0"/>
      <dgm:spPr/>
    </dgm:pt>
    <dgm:pt modelId="{2EBDAB53-8A89-4997-998D-0A7CC6F4C0C5}" type="pres">
      <dgm:prSet presAssocID="{CEC7829B-EE80-4987-8628-94B4F0C9F035}" presName="textRect" presStyleLbl="revTx" presStyleIdx="3" presStyleCnt="4">
        <dgm:presLayoutVars>
          <dgm:chMax val="1"/>
          <dgm:chPref val="1"/>
        </dgm:presLayoutVars>
      </dgm:prSet>
      <dgm:spPr/>
    </dgm:pt>
  </dgm:ptLst>
  <dgm:cxnLst>
    <dgm:cxn modelId="{51354B04-BE53-486D-9471-B44DC1E4040B}" type="presOf" srcId="{CEC7829B-EE80-4987-8628-94B4F0C9F035}" destId="{2EBDAB53-8A89-4997-998D-0A7CC6F4C0C5}" srcOrd="0" destOrd="0" presId="urn:microsoft.com/office/officeart/2018/5/layout/IconLeafLabelList"/>
    <dgm:cxn modelId="{3A7C1F29-E232-46DD-91CD-CCEBAE85606C}" type="presOf" srcId="{FFFCA17D-9C0C-433A-8F45-608786CE86F5}" destId="{774F3A5D-AE95-4BB8-8A18-017AC9644EDB}" srcOrd="0" destOrd="0" presId="urn:microsoft.com/office/officeart/2018/5/layout/IconLeafLabelList"/>
    <dgm:cxn modelId="{24F6DF35-FDF1-4010-AB6A-E97B805950E8}" type="presOf" srcId="{69717EFE-CD03-4F9D-ABD2-6861BB6B93F8}" destId="{D9455C71-2A99-457F-856D-1BDA4BD086E3}" srcOrd="0" destOrd="0" presId="urn:microsoft.com/office/officeart/2018/5/layout/IconLeafLabelList"/>
    <dgm:cxn modelId="{EBA0734D-14F5-49DE-A5BF-ED9D4D13DEC2}" srcId="{E9D35AA1-F518-484C-B85A-0B7AF7D1C806}" destId="{92A68F61-354A-4802-A965-BEC56F13EDAE}" srcOrd="1" destOrd="0" parTransId="{F90580C5-08E4-48F7-8931-09B756049737}" sibTransId="{94A0704F-E39E-42D4-8B47-26671F9CB102}"/>
    <dgm:cxn modelId="{3AA3B196-2D00-491F-961B-B7D1158A5BA0}" srcId="{E9D35AA1-F518-484C-B85A-0B7AF7D1C806}" destId="{FFFCA17D-9C0C-433A-8F45-608786CE86F5}" srcOrd="2" destOrd="0" parTransId="{1A8DE5ED-E04F-4653-927D-30057DA18E43}" sibTransId="{B0667ADE-8BA0-4E8C-8A61-139D524C9A37}"/>
    <dgm:cxn modelId="{942C5CB5-A1DC-4DA9-BB4D-A9D820D725A6}" srcId="{E9D35AA1-F518-484C-B85A-0B7AF7D1C806}" destId="{CEC7829B-EE80-4987-8628-94B4F0C9F035}" srcOrd="3" destOrd="0" parTransId="{C8C2B95A-C09C-4D53-9752-AB1A24A77513}" sibTransId="{B98752BB-90B1-44DA-9A26-7CC0EBE3DC75}"/>
    <dgm:cxn modelId="{9FAC27B8-8B15-47C3-A9A7-4C8DE0C82D6E}" type="presOf" srcId="{92A68F61-354A-4802-A965-BEC56F13EDAE}" destId="{AFD105E7-4A9F-4525-B04C-A59FBBC1147F}" srcOrd="0" destOrd="0" presId="urn:microsoft.com/office/officeart/2018/5/layout/IconLeafLabelList"/>
    <dgm:cxn modelId="{1F83E0E1-AFCB-40B6-89E0-6C213B75EE1B}" srcId="{E9D35AA1-F518-484C-B85A-0B7AF7D1C806}" destId="{69717EFE-CD03-4F9D-ABD2-6861BB6B93F8}" srcOrd="0" destOrd="0" parTransId="{AB3FF96F-A6EA-46A1-9314-2FF2AC7C50F6}" sibTransId="{228E19BD-E892-414C-B496-3A966BE0BBA5}"/>
    <dgm:cxn modelId="{3A5B5FE4-5777-4FE7-854D-3EFFCFF9F1D8}" type="presOf" srcId="{E9D35AA1-F518-484C-B85A-0B7AF7D1C806}" destId="{DEAD4F5A-9909-4CC3-9B7E-4251A2C5DAA5}" srcOrd="0" destOrd="0" presId="urn:microsoft.com/office/officeart/2018/5/layout/IconLeafLabelList"/>
    <dgm:cxn modelId="{DD1EA3AB-A4CD-495D-840D-4FA72FF67E0D}" type="presParOf" srcId="{DEAD4F5A-9909-4CC3-9B7E-4251A2C5DAA5}" destId="{13FEA86C-4D63-40BC-851D-6226A99BEDCF}" srcOrd="0" destOrd="0" presId="urn:microsoft.com/office/officeart/2018/5/layout/IconLeafLabelList"/>
    <dgm:cxn modelId="{CE1458F2-E36B-4C0A-A97B-09BE76EAD448}" type="presParOf" srcId="{13FEA86C-4D63-40BC-851D-6226A99BEDCF}" destId="{DB070C86-F2E3-4633-B147-B6B362688B92}" srcOrd="0" destOrd="0" presId="urn:microsoft.com/office/officeart/2018/5/layout/IconLeafLabelList"/>
    <dgm:cxn modelId="{135ABC59-F007-46AF-B9DB-C607DF7D2290}" type="presParOf" srcId="{13FEA86C-4D63-40BC-851D-6226A99BEDCF}" destId="{1B30D223-AC2F-42F6-8224-ADCA346FD4DF}" srcOrd="1" destOrd="0" presId="urn:microsoft.com/office/officeart/2018/5/layout/IconLeafLabelList"/>
    <dgm:cxn modelId="{2ECDB9D7-8864-4304-9B01-20F7177D8E3D}" type="presParOf" srcId="{13FEA86C-4D63-40BC-851D-6226A99BEDCF}" destId="{A10AB502-8DD2-409C-A8C3-3FB965DA5A9D}" srcOrd="2" destOrd="0" presId="urn:microsoft.com/office/officeart/2018/5/layout/IconLeafLabelList"/>
    <dgm:cxn modelId="{47804AAC-03FD-4B5E-A5D2-2B356632C7AC}" type="presParOf" srcId="{13FEA86C-4D63-40BC-851D-6226A99BEDCF}" destId="{D9455C71-2A99-457F-856D-1BDA4BD086E3}" srcOrd="3" destOrd="0" presId="urn:microsoft.com/office/officeart/2018/5/layout/IconLeafLabelList"/>
    <dgm:cxn modelId="{50E02AE0-5352-4641-8C31-13D103D7838E}" type="presParOf" srcId="{DEAD4F5A-9909-4CC3-9B7E-4251A2C5DAA5}" destId="{B8F1323E-4574-407D-8E4B-FE0372B22266}" srcOrd="1" destOrd="0" presId="urn:microsoft.com/office/officeart/2018/5/layout/IconLeafLabelList"/>
    <dgm:cxn modelId="{EFB6475A-F266-422A-893F-C319DE5A31C5}" type="presParOf" srcId="{DEAD4F5A-9909-4CC3-9B7E-4251A2C5DAA5}" destId="{8969A4EF-92B2-4F44-81B6-EBECD1D2D178}" srcOrd="2" destOrd="0" presId="urn:microsoft.com/office/officeart/2018/5/layout/IconLeafLabelList"/>
    <dgm:cxn modelId="{288504A8-A88B-4B90-A5DF-C11FEB55C246}" type="presParOf" srcId="{8969A4EF-92B2-4F44-81B6-EBECD1D2D178}" destId="{4C44E7B9-3FD3-4B04-9EAF-20F9E4B43156}" srcOrd="0" destOrd="0" presId="urn:microsoft.com/office/officeart/2018/5/layout/IconLeafLabelList"/>
    <dgm:cxn modelId="{AA769E9E-D813-4C1B-8C80-070A71F534A2}" type="presParOf" srcId="{8969A4EF-92B2-4F44-81B6-EBECD1D2D178}" destId="{7472B1A9-A67C-468D-B591-B926CA458D73}" srcOrd="1" destOrd="0" presId="urn:microsoft.com/office/officeart/2018/5/layout/IconLeafLabelList"/>
    <dgm:cxn modelId="{DE3AA03F-427D-4D72-9634-0F3D097C8B5B}" type="presParOf" srcId="{8969A4EF-92B2-4F44-81B6-EBECD1D2D178}" destId="{4B6695D0-4C37-4CAB-B16C-8EDA4D8C9540}" srcOrd="2" destOrd="0" presId="urn:microsoft.com/office/officeart/2018/5/layout/IconLeafLabelList"/>
    <dgm:cxn modelId="{7E577418-D533-4A9E-8238-8D5A7B5D3350}" type="presParOf" srcId="{8969A4EF-92B2-4F44-81B6-EBECD1D2D178}" destId="{AFD105E7-4A9F-4525-B04C-A59FBBC1147F}" srcOrd="3" destOrd="0" presId="urn:microsoft.com/office/officeart/2018/5/layout/IconLeafLabelList"/>
    <dgm:cxn modelId="{165C703D-2674-4514-8F20-8167A2E75255}" type="presParOf" srcId="{DEAD4F5A-9909-4CC3-9B7E-4251A2C5DAA5}" destId="{85F7847C-55E3-487B-A4FD-E24995B8D693}" srcOrd="3" destOrd="0" presId="urn:microsoft.com/office/officeart/2018/5/layout/IconLeafLabelList"/>
    <dgm:cxn modelId="{4F3B6D65-F77F-4D52-8C67-BCB528064C40}" type="presParOf" srcId="{DEAD4F5A-9909-4CC3-9B7E-4251A2C5DAA5}" destId="{1C51A431-F2F0-4762-896D-18DC7DEBD39A}" srcOrd="4" destOrd="0" presId="urn:microsoft.com/office/officeart/2018/5/layout/IconLeafLabelList"/>
    <dgm:cxn modelId="{0D1319E9-FA92-46EA-B264-802E660E67DA}" type="presParOf" srcId="{1C51A431-F2F0-4762-896D-18DC7DEBD39A}" destId="{C80D49C8-2503-467D-ADA7-06BFF1F75B7B}" srcOrd="0" destOrd="0" presId="urn:microsoft.com/office/officeart/2018/5/layout/IconLeafLabelList"/>
    <dgm:cxn modelId="{62DCBE66-EC74-435D-9697-6F43FBB7B8D5}" type="presParOf" srcId="{1C51A431-F2F0-4762-896D-18DC7DEBD39A}" destId="{9745E560-5662-44BD-8AE4-A8AEAAF5B0FC}" srcOrd="1" destOrd="0" presId="urn:microsoft.com/office/officeart/2018/5/layout/IconLeafLabelList"/>
    <dgm:cxn modelId="{D75E7195-CE8D-4ED7-A38A-4539B05CB363}" type="presParOf" srcId="{1C51A431-F2F0-4762-896D-18DC7DEBD39A}" destId="{1DC1D6C1-E6C6-41CC-A6F9-71260F63BC48}" srcOrd="2" destOrd="0" presId="urn:microsoft.com/office/officeart/2018/5/layout/IconLeafLabelList"/>
    <dgm:cxn modelId="{F0F17E54-E993-403E-A9BF-CBB24BE5F85A}" type="presParOf" srcId="{1C51A431-F2F0-4762-896D-18DC7DEBD39A}" destId="{774F3A5D-AE95-4BB8-8A18-017AC9644EDB}" srcOrd="3" destOrd="0" presId="urn:microsoft.com/office/officeart/2018/5/layout/IconLeafLabelList"/>
    <dgm:cxn modelId="{9011EAE7-B987-4B5D-8C72-CA342C85D3DF}" type="presParOf" srcId="{DEAD4F5A-9909-4CC3-9B7E-4251A2C5DAA5}" destId="{C1CB79B8-8AD2-4C97-AAF0-F284A32D19DE}" srcOrd="5" destOrd="0" presId="urn:microsoft.com/office/officeart/2018/5/layout/IconLeafLabelList"/>
    <dgm:cxn modelId="{838E9660-7243-4466-A08A-D22BF8E0FE4D}" type="presParOf" srcId="{DEAD4F5A-9909-4CC3-9B7E-4251A2C5DAA5}" destId="{30DCAC4C-F665-4990-BDBE-85B483F270A3}" srcOrd="6" destOrd="0" presId="urn:microsoft.com/office/officeart/2018/5/layout/IconLeafLabelList"/>
    <dgm:cxn modelId="{BF5E3A02-AD44-4F06-AAE7-14FB851FD807}" type="presParOf" srcId="{30DCAC4C-F665-4990-BDBE-85B483F270A3}" destId="{88CB9FBF-D6CC-4DD0-82B8-0868DE4237BB}" srcOrd="0" destOrd="0" presId="urn:microsoft.com/office/officeart/2018/5/layout/IconLeafLabelList"/>
    <dgm:cxn modelId="{66EA6F16-E9B8-423F-B9B3-30833EEBFE9B}" type="presParOf" srcId="{30DCAC4C-F665-4990-BDBE-85B483F270A3}" destId="{EF4D2602-2311-4BA3-84D0-9E6730224C5E}" srcOrd="1" destOrd="0" presId="urn:microsoft.com/office/officeart/2018/5/layout/IconLeafLabelList"/>
    <dgm:cxn modelId="{F8F750C4-A7EB-458E-AD9B-248AF8CEEAF2}" type="presParOf" srcId="{30DCAC4C-F665-4990-BDBE-85B483F270A3}" destId="{0C9FF93D-2846-4366-BB0C-A2356818099C}" srcOrd="2" destOrd="0" presId="urn:microsoft.com/office/officeart/2018/5/layout/IconLeafLabelList"/>
    <dgm:cxn modelId="{0FFA197F-19BF-4608-8817-E780F2F9A98C}" type="presParOf" srcId="{30DCAC4C-F665-4990-BDBE-85B483F270A3}" destId="{2EBDAB53-8A89-4997-998D-0A7CC6F4C0C5}"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D903B5-CFBF-43EE-91D9-CC96EADD7D07}"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E43F6FD9-67CB-40E5-A6B3-C4F41B0E50D3}">
      <dgm:prSet/>
      <dgm:spPr/>
      <dgm:t>
        <a:bodyPr/>
        <a:lstStyle/>
        <a:p>
          <a:pPr>
            <a:lnSpc>
              <a:spcPct val="100000"/>
            </a:lnSpc>
            <a:defRPr cap="all"/>
          </a:pPr>
          <a:r>
            <a:rPr lang="en-US"/>
            <a:t>The Auto Responder allows you to drag and session from the left, and make it automatically respond.</a:t>
          </a:r>
        </a:p>
      </dgm:t>
    </dgm:pt>
    <dgm:pt modelId="{9415E8B8-12A1-451A-808C-7F792E3B99BB}" type="parTrans" cxnId="{44F31872-1E75-45EA-A0D3-F8788AA6B53F}">
      <dgm:prSet/>
      <dgm:spPr/>
      <dgm:t>
        <a:bodyPr/>
        <a:lstStyle/>
        <a:p>
          <a:endParaRPr lang="en-US"/>
        </a:p>
      </dgm:t>
    </dgm:pt>
    <dgm:pt modelId="{ABDA36E4-C7B6-424B-96B4-FEA01915F498}" type="sibTrans" cxnId="{44F31872-1E75-45EA-A0D3-F8788AA6B53F}">
      <dgm:prSet/>
      <dgm:spPr/>
      <dgm:t>
        <a:bodyPr/>
        <a:lstStyle/>
        <a:p>
          <a:endParaRPr lang="en-US"/>
        </a:p>
      </dgm:t>
    </dgm:pt>
    <dgm:pt modelId="{8F3F495D-ABFC-42DF-A225-184D55C4BD92}">
      <dgm:prSet/>
      <dgm:spPr/>
      <dgm:t>
        <a:bodyPr/>
        <a:lstStyle/>
        <a:p>
          <a:pPr>
            <a:lnSpc>
              <a:spcPct val="100000"/>
            </a:lnSpc>
            <a:defRPr cap="all"/>
          </a:pPr>
          <a:r>
            <a:rPr lang="en-US" dirty="0"/>
            <a:t>You can edit these requests and have them send custom information. </a:t>
          </a:r>
        </a:p>
      </dgm:t>
    </dgm:pt>
    <dgm:pt modelId="{1759A3F9-7392-4938-A929-064854E1489C}" type="parTrans" cxnId="{10D071FC-07EA-4098-B841-EDF7C16CF1AA}">
      <dgm:prSet/>
      <dgm:spPr/>
      <dgm:t>
        <a:bodyPr/>
        <a:lstStyle/>
        <a:p>
          <a:endParaRPr lang="en-US"/>
        </a:p>
      </dgm:t>
    </dgm:pt>
    <dgm:pt modelId="{F96CC413-4A01-4E11-BAF8-0F4CE4C185FD}" type="sibTrans" cxnId="{10D071FC-07EA-4098-B841-EDF7C16CF1AA}">
      <dgm:prSet/>
      <dgm:spPr/>
      <dgm:t>
        <a:bodyPr/>
        <a:lstStyle/>
        <a:p>
          <a:endParaRPr lang="en-US"/>
        </a:p>
      </dgm:t>
    </dgm:pt>
    <dgm:pt modelId="{5F34EE25-E971-4AEC-AC6F-F121822703FD}" type="pres">
      <dgm:prSet presAssocID="{C6D903B5-CFBF-43EE-91D9-CC96EADD7D07}" presName="root" presStyleCnt="0">
        <dgm:presLayoutVars>
          <dgm:dir/>
          <dgm:resizeHandles val="exact"/>
        </dgm:presLayoutVars>
      </dgm:prSet>
      <dgm:spPr/>
    </dgm:pt>
    <dgm:pt modelId="{E856AE58-40A4-40F4-B7DE-83F343ABD6BF}" type="pres">
      <dgm:prSet presAssocID="{E43F6FD9-67CB-40E5-A6B3-C4F41B0E50D3}" presName="compNode" presStyleCnt="0"/>
      <dgm:spPr/>
    </dgm:pt>
    <dgm:pt modelId="{ECFED303-FFF5-465D-926A-26611E29DDE4}" type="pres">
      <dgm:prSet presAssocID="{E43F6FD9-67CB-40E5-A6B3-C4F41B0E50D3}" presName="iconBgRect" presStyleLbl="bgShp" presStyleIdx="0" presStyleCnt="2"/>
      <dgm:spPr/>
    </dgm:pt>
    <dgm:pt modelId="{D8D7A495-E138-43E6-B4F0-F8E9B5DD0376}" type="pres">
      <dgm:prSet presAssocID="{E43F6FD9-67CB-40E5-A6B3-C4F41B0E50D3}" presName="iconRect" presStyleLbl="node1" presStyleIdx="0" presStyleCnt="2"/>
      <dgm:spPr>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F59869F0-E7A4-4FE3-8409-126AF3D2144D}" type="pres">
      <dgm:prSet presAssocID="{E43F6FD9-67CB-40E5-A6B3-C4F41B0E50D3}" presName="spaceRect" presStyleCnt="0"/>
      <dgm:spPr/>
    </dgm:pt>
    <dgm:pt modelId="{E9382BA9-E2FD-4407-AD24-4C4552BBCF95}" type="pres">
      <dgm:prSet presAssocID="{E43F6FD9-67CB-40E5-A6B3-C4F41B0E50D3}" presName="textRect" presStyleLbl="revTx" presStyleIdx="0" presStyleCnt="2">
        <dgm:presLayoutVars>
          <dgm:chMax val="1"/>
          <dgm:chPref val="1"/>
        </dgm:presLayoutVars>
      </dgm:prSet>
      <dgm:spPr/>
    </dgm:pt>
    <dgm:pt modelId="{18743030-5730-4C4F-9738-8E39E4D352A6}" type="pres">
      <dgm:prSet presAssocID="{ABDA36E4-C7B6-424B-96B4-FEA01915F498}" presName="sibTrans" presStyleCnt="0"/>
      <dgm:spPr/>
    </dgm:pt>
    <dgm:pt modelId="{FD6AE2AF-D1F3-4397-9979-BD7AEB8B6359}" type="pres">
      <dgm:prSet presAssocID="{8F3F495D-ABFC-42DF-A225-184D55C4BD92}" presName="compNode" presStyleCnt="0"/>
      <dgm:spPr/>
    </dgm:pt>
    <dgm:pt modelId="{7D9E69BC-7E1E-4398-A014-3CC9E72E3292}" type="pres">
      <dgm:prSet presAssocID="{8F3F495D-ABFC-42DF-A225-184D55C4BD92}" presName="iconBgRect" presStyleLbl="bgShp" presStyleIdx="1" presStyleCnt="2"/>
      <dgm:spPr/>
    </dgm:pt>
    <dgm:pt modelId="{D9D58233-C0F5-4406-9D7E-C16D901C017E}" type="pres">
      <dgm:prSet presAssocID="{8F3F495D-ABFC-42DF-A225-184D55C4BD92}" presName="iconRect" presStyleLbl="node1" presStyleIdx="1" presStyleCnt="2"/>
      <dgm:spPr>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BCFA9EF4-C9C3-40A3-97E0-AB1C63E41BBD}" type="pres">
      <dgm:prSet presAssocID="{8F3F495D-ABFC-42DF-A225-184D55C4BD92}" presName="spaceRect" presStyleCnt="0"/>
      <dgm:spPr/>
    </dgm:pt>
    <dgm:pt modelId="{CE2EDC56-DDB6-4A74-BFF2-DBF92C1AE407}" type="pres">
      <dgm:prSet presAssocID="{8F3F495D-ABFC-42DF-A225-184D55C4BD92}" presName="textRect" presStyleLbl="revTx" presStyleIdx="1" presStyleCnt="2">
        <dgm:presLayoutVars>
          <dgm:chMax val="1"/>
          <dgm:chPref val="1"/>
        </dgm:presLayoutVars>
      </dgm:prSet>
      <dgm:spPr/>
    </dgm:pt>
  </dgm:ptLst>
  <dgm:cxnLst>
    <dgm:cxn modelId="{4E791D1F-F2E2-4C23-B9FD-9C27818F8C99}" type="presOf" srcId="{C6D903B5-CFBF-43EE-91D9-CC96EADD7D07}" destId="{5F34EE25-E971-4AEC-AC6F-F121822703FD}" srcOrd="0" destOrd="0" presId="urn:microsoft.com/office/officeart/2018/5/layout/IconCircleLabelList"/>
    <dgm:cxn modelId="{44F31872-1E75-45EA-A0D3-F8788AA6B53F}" srcId="{C6D903B5-CFBF-43EE-91D9-CC96EADD7D07}" destId="{E43F6FD9-67CB-40E5-A6B3-C4F41B0E50D3}" srcOrd="0" destOrd="0" parTransId="{9415E8B8-12A1-451A-808C-7F792E3B99BB}" sibTransId="{ABDA36E4-C7B6-424B-96B4-FEA01915F498}"/>
    <dgm:cxn modelId="{772BD09F-2657-42AA-8902-525B5A6CA21A}" type="presOf" srcId="{8F3F495D-ABFC-42DF-A225-184D55C4BD92}" destId="{CE2EDC56-DDB6-4A74-BFF2-DBF92C1AE407}" srcOrd="0" destOrd="0" presId="urn:microsoft.com/office/officeart/2018/5/layout/IconCircleLabelList"/>
    <dgm:cxn modelId="{C777F5AE-A8DE-4D97-AEAD-41C206838D52}" type="presOf" srcId="{E43F6FD9-67CB-40E5-A6B3-C4F41B0E50D3}" destId="{E9382BA9-E2FD-4407-AD24-4C4552BBCF95}" srcOrd="0" destOrd="0" presId="urn:microsoft.com/office/officeart/2018/5/layout/IconCircleLabelList"/>
    <dgm:cxn modelId="{10D071FC-07EA-4098-B841-EDF7C16CF1AA}" srcId="{C6D903B5-CFBF-43EE-91D9-CC96EADD7D07}" destId="{8F3F495D-ABFC-42DF-A225-184D55C4BD92}" srcOrd="1" destOrd="0" parTransId="{1759A3F9-7392-4938-A929-064854E1489C}" sibTransId="{F96CC413-4A01-4E11-BAF8-0F4CE4C185FD}"/>
    <dgm:cxn modelId="{C784DAB1-5B2C-4CD2-9308-1570433B9F08}" type="presParOf" srcId="{5F34EE25-E971-4AEC-AC6F-F121822703FD}" destId="{E856AE58-40A4-40F4-B7DE-83F343ABD6BF}" srcOrd="0" destOrd="0" presId="urn:microsoft.com/office/officeart/2018/5/layout/IconCircleLabelList"/>
    <dgm:cxn modelId="{CEBE3DC4-348C-4EF0-B243-898ED145C796}" type="presParOf" srcId="{E856AE58-40A4-40F4-B7DE-83F343ABD6BF}" destId="{ECFED303-FFF5-465D-926A-26611E29DDE4}" srcOrd="0" destOrd="0" presId="urn:microsoft.com/office/officeart/2018/5/layout/IconCircleLabelList"/>
    <dgm:cxn modelId="{2EFAD190-A931-4732-BB33-506BE89D5787}" type="presParOf" srcId="{E856AE58-40A4-40F4-B7DE-83F343ABD6BF}" destId="{D8D7A495-E138-43E6-B4F0-F8E9B5DD0376}" srcOrd="1" destOrd="0" presId="urn:microsoft.com/office/officeart/2018/5/layout/IconCircleLabelList"/>
    <dgm:cxn modelId="{48FF088E-5E53-4A00-9451-679DB054FBFD}" type="presParOf" srcId="{E856AE58-40A4-40F4-B7DE-83F343ABD6BF}" destId="{F59869F0-E7A4-4FE3-8409-126AF3D2144D}" srcOrd="2" destOrd="0" presId="urn:microsoft.com/office/officeart/2018/5/layout/IconCircleLabelList"/>
    <dgm:cxn modelId="{32A4FFC2-4CFD-4C59-8AA6-5972A9125315}" type="presParOf" srcId="{E856AE58-40A4-40F4-B7DE-83F343ABD6BF}" destId="{E9382BA9-E2FD-4407-AD24-4C4552BBCF95}" srcOrd="3" destOrd="0" presId="urn:microsoft.com/office/officeart/2018/5/layout/IconCircleLabelList"/>
    <dgm:cxn modelId="{0BE1151E-05A0-405F-8E9C-39B811304393}" type="presParOf" srcId="{5F34EE25-E971-4AEC-AC6F-F121822703FD}" destId="{18743030-5730-4C4F-9738-8E39E4D352A6}" srcOrd="1" destOrd="0" presId="urn:microsoft.com/office/officeart/2018/5/layout/IconCircleLabelList"/>
    <dgm:cxn modelId="{9966B9E7-0624-44BC-B176-C890C91FAC40}" type="presParOf" srcId="{5F34EE25-E971-4AEC-AC6F-F121822703FD}" destId="{FD6AE2AF-D1F3-4397-9979-BD7AEB8B6359}" srcOrd="2" destOrd="0" presId="urn:microsoft.com/office/officeart/2018/5/layout/IconCircleLabelList"/>
    <dgm:cxn modelId="{4EB3D5A2-FFE3-43ED-80A6-B255B2BBDAE8}" type="presParOf" srcId="{FD6AE2AF-D1F3-4397-9979-BD7AEB8B6359}" destId="{7D9E69BC-7E1E-4398-A014-3CC9E72E3292}" srcOrd="0" destOrd="0" presId="urn:microsoft.com/office/officeart/2018/5/layout/IconCircleLabelList"/>
    <dgm:cxn modelId="{6C94AAB6-29AE-46F3-B3E1-4C79D78910E3}" type="presParOf" srcId="{FD6AE2AF-D1F3-4397-9979-BD7AEB8B6359}" destId="{D9D58233-C0F5-4406-9D7E-C16D901C017E}" srcOrd="1" destOrd="0" presId="urn:microsoft.com/office/officeart/2018/5/layout/IconCircleLabelList"/>
    <dgm:cxn modelId="{72913D21-585D-4CF8-A256-0A87FE009FFF}" type="presParOf" srcId="{FD6AE2AF-D1F3-4397-9979-BD7AEB8B6359}" destId="{BCFA9EF4-C9C3-40A3-97E0-AB1C63E41BBD}" srcOrd="2" destOrd="0" presId="urn:microsoft.com/office/officeart/2018/5/layout/IconCircleLabelList"/>
    <dgm:cxn modelId="{69819501-FA79-42C0-BBEC-5C13385931F1}" type="presParOf" srcId="{FD6AE2AF-D1F3-4397-9979-BD7AEB8B6359}" destId="{CE2EDC56-DDB6-4A74-BFF2-DBF92C1AE407}"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70C86-F2E3-4633-B147-B6B362688B92}">
      <dsp:nvSpPr>
        <dsp:cNvPr id="0" name=""/>
        <dsp:cNvSpPr/>
      </dsp:nvSpPr>
      <dsp:spPr>
        <a:xfrm>
          <a:off x="344887" y="507879"/>
          <a:ext cx="1072265" cy="107226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30D223-AC2F-42F6-8224-ADCA346FD4DF}">
      <dsp:nvSpPr>
        <dsp:cNvPr id="0" name=""/>
        <dsp:cNvSpPr/>
      </dsp:nvSpPr>
      <dsp:spPr>
        <a:xfrm>
          <a:off x="573403" y="736395"/>
          <a:ext cx="615234" cy="615234"/>
        </a:xfrm>
        <a:prstGeom prst="rect">
          <a:avLst/>
        </a:prstGeom>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455C71-2A99-457F-856D-1BDA4BD086E3}">
      <dsp:nvSpPr>
        <dsp:cNvPr id="0" name=""/>
        <dsp:cNvSpPr/>
      </dsp:nvSpPr>
      <dsp:spPr>
        <a:xfrm>
          <a:off x="2114" y="1914129"/>
          <a:ext cx="1757812" cy="944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CA" sz="1100" kern="1200"/>
            <a:t>Your Gateway may export decrypted traffic on both ends for you.</a:t>
          </a:r>
          <a:endParaRPr lang="en-US" sz="1100" kern="1200"/>
        </a:p>
      </dsp:txBody>
      <dsp:txXfrm>
        <a:off x="2114" y="1914129"/>
        <a:ext cx="1757812" cy="944824"/>
      </dsp:txXfrm>
    </dsp:sp>
    <dsp:sp modelId="{4C44E7B9-3FD3-4B04-9EAF-20F9E4B43156}">
      <dsp:nvSpPr>
        <dsp:cNvPr id="0" name=""/>
        <dsp:cNvSpPr/>
      </dsp:nvSpPr>
      <dsp:spPr>
        <a:xfrm>
          <a:off x="2410317" y="507879"/>
          <a:ext cx="1072265" cy="107226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72B1A9-A67C-468D-B591-B926CA458D73}">
      <dsp:nvSpPr>
        <dsp:cNvPr id="0" name=""/>
        <dsp:cNvSpPr/>
      </dsp:nvSpPr>
      <dsp:spPr>
        <a:xfrm>
          <a:off x="2638832" y="736395"/>
          <a:ext cx="615234" cy="615234"/>
        </a:xfrm>
        <a:prstGeom prst="rect">
          <a:avLst/>
        </a:prstGeom>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D105E7-4A9F-4525-B04C-A59FBBC1147F}">
      <dsp:nvSpPr>
        <dsp:cNvPr id="0" name=""/>
        <dsp:cNvSpPr/>
      </dsp:nvSpPr>
      <dsp:spPr>
        <a:xfrm>
          <a:off x="2067543" y="1914129"/>
          <a:ext cx="1757812" cy="944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CA" sz="1100" kern="1200"/>
            <a:t>Are you using SSL/TLS between your server and the proxy? If you’re not, then capture at the web server level.</a:t>
          </a:r>
          <a:endParaRPr lang="en-US" sz="1100" kern="1200"/>
        </a:p>
      </dsp:txBody>
      <dsp:txXfrm>
        <a:off x="2067543" y="1914129"/>
        <a:ext cx="1757812" cy="944824"/>
      </dsp:txXfrm>
    </dsp:sp>
    <dsp:sp modelId="{C80D49C8-2503-467D-ADA7-06BFF1F75B7B}">
      <dsp:nvSpPr>
        <dsp:cNvPr id="0" name=""/>
        <dsp:cNvSpPr/>
      </dsp:nvSpPr>
      <dsp:spPr>
        <a:xfrm>
          <a:off x="4475747" y="507879"/>
          <a:ext cx="1072265" cy="107226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45E560-5662-44BD-8AE4-A8AEAAF5B0FC}">
      <dsp:nvSpPr>
        <dsp:cNvPr id="0" name=""/>
        <dsp:cNvSpPr/>
      </dsp:nvSpPr>
      <dsp:spPr>
        <a:xfrm>
          <a:off x="4704262" y="736395"/>
          <a:ext cx="615234" cy="615234"/>
        </a:xfrm>
        <a:prstGeom prst="rect">
          <a:avLst/>
        </a:prstGeom>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4F3A5D-AE95-4BB8-8A18-017AC9644EDB}">
      <dsp:nvSpPr>
        <dsp:cNvPr id="0" name=""/>
        <dsp:cNvSpPr/>
      </dsp:nvSpPr>
      <dsp:spPr>
        <a:xfrm>
          <a:off x="4132973" y="1914129"/>
          <a:ext cx="1757812" cy="944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CA" sz="1100" kern="1200"/>
            <a:t>You can try forcing a particular insecure Cipher Suite by either Group Policy, or your platforms SSL configuration.</a:t>
          </a:r>
          <a:endParaRPr lang="en-US" sz="1100" kern="1200"/>
        </a:p>
      </dsp:txBody>
      <dsp:txXfrm>
        <a:off x="4132973" y="1914129"/>
        <a:ext cx="1757812" cy="944824"/>
      </dsp:txXfrm>
    </dsp:sp>
    <dsp:sp modelId="{88CB9FBF-D6CC-4DD0-82B8-0868DE4237BB}">
      <dsp:nvSpPr>
        <dsp:cNvPr id="0" name=""/>
        <dsp:cNvSpPr/>
      </dsp:nvSpPr>
      <dsp:spPr>
        <a:xfrm>
          <a:off x="6541176" y="507879"/>
          <a:ext cx="1072265" cy="107226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4D2602-2311-4BA3-84D0-9E6730224C5E}">
      <dsp:nvSpPr>
        <dsp:cNvPr id="0" name=""/>
        <dsp:cNvSpPr/>
      </dsp:nvSpPr>
      <dsp:spPr>
        <a:xfrm>
          <a:off x="6769692" y="736395"/>
          <a:ext cx="615234" cy="615234"/>
        </a:xfrm>
        <a:prstGeom prst="rect">
          <a:avLst/>
        </a:prstGeom>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BDAB53-8A89-4997-998D-0A7CC6F4C0C5}">
      <dsp:nvSpPr>
        <dsp:cNvPr id="0" name=""/>
        <dsp:cNvSpPr/>
      </dsp:nvSpPr>
      <dsp:spPr>
        <a:xfrm>
          <a:off x="6198403" y="1914129"/>
          <a:ext cx="1757812" cy="944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CA" sz="1100" i="1" kern="1200"/>
            <a:t>These are generally preferences, and the server may deny them.</a:t>
          </a:r>
          <a:endParaRPr lang="en-US" sz="1100" kern="1200"/>
        </a:p>
      </dsp:txBody>
      <dsp:txXfrm>
        <a:off x="6198403" y="1914129"/>
        <a:ext cx="1757812" cy="9448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FED303-FFF5-465D-926A-26611E29DDE4}">
      <dsp:nvSpPr>
        <dsp:cNvPr id="0" name=""/>
        <dsp:cNvSpPr/>
      </dsp:nvSpPr>
      <dsp:spPr>
        <a:xfrm>
          <a:off x="271621" y="1070239"/>
          <a:ext cx="847089" cy="84708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D7A495-E138-43E6-B4F0-F8E9B5DD0376}">
      <dsp:nvSpPr>
        <dsp:cNvPr id="0" name=""/>
        <dsp:cNvSpPr/>
      </dsp:nvSpPr>
      <dsp:spPr>
        <a:xfrm>
          <a:off x="452148" y="1250767"/>
          <a:ext cx="486035" cy="486035"/>
        </a:xfrm>
        <a:prstGeom prst="rect">
          <a:avLst/>
        </a:prstGeom>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9382BA9-E2FD-4407-AD24-4C4552BBCF95}">
      <dsp:nvSpPr>
        <dsp:cNvPr id="0" name=""/>
        <dsp:cNvSpPr/>
      </dsp:nvSpPr>
      <dsp:spPr>
        <a:xfrm>
          <a:off x="830" y="2181177"/>
          <a:ext cx="1388671" cy="746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The Auto Responder allows you to drag and session from the left, and make it automatically respond.</a:t>
          </a:r>
        </a:p>
      </dsp:txBody>
      <dsp:txXfrm>
        <a:off x="830" y="2181177"/>
        <a:ext cx="1388671" cy="746411"/>
      </dsp:txXfrm>
    </dsp:sp>
    <dsp:sp modelId="{7D9E69BC-7E1E-4398-A014-3CC9E72E3292}">
      <dsp:nvSpPr>
        <dsp:cNvPr id="0" name=""/>
        <dsp:cNvSpPr/>
      </dsp:nvSpPr>
      <dsp:spPr>
        <a:xfrm>
          <a:off x="1903310" y="1070239"/>
          <a:ext cx="847089" cy="84708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D58233-C0F5-4406-9D7E-C16D901C017E}">
      <dsp:nvSpPr>
        <dsp:cNvPr id="0" name=""/>
        <dsp:cNvSpPr/>
      </dsp:nvSpPr>
      <dsp:spPr>
        <a:xfrm>
          <a:off x="2083838" y="1250767"/>
          <a:ext cx="486035" cy="486035"/>
        </a:xfrm>
        <a:prstGeom prst="rect">
          <a:avLst/>
        </a:prstGeom>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2EDC56-DDB6-4A74-BFF2-DBF92C1AE407}">
      <dsp:nvSpPr>
        <dsp:cNvPr id="0" name=""/>
        <dsp:cNvSpPr/>
      </dsp:nvSpPr>
      <dsp:spPr>
        <a:xfrm>
          <a:off x="1632519" y="2181177"/>
          <a:ext cx="1388671" cy="746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You can edit these requests and have them send custom information. </a:t>
          </a:r>
        </a:p>
      </dsp:txBody>
      <dsp:txXfrm>
        <a:off x="1632519" y="2181177"/>
        <a:ext cx="1388671" cy="746411"/>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3/26/2019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3/26/2019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3/26/2019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3/26/2019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3/26/2019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3/26/2019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3/26/2019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3/26/2019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3/26/2019</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3/26/2019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3/26/2019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3/26/2019</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s://blog.didierstevens.com/2014/04/28/tcp-flags-for-wireshark/" TargetMode="Externa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didierstevens.com/files/software/wireshark-lua-dissectors_V0_0_3.zip" TargetMode="Externa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hyperlink" Target="http://cloudshark.org/captures/9279c75f8161" TargetMode="External"/><Relationship Id="rId2" Type="http://schemas.openxmlformats.org/officeDocument/2006/relationships/hyperlink" Target="https://wiki.wireshark.org/Mate/Examples" TargetMode="External"/><Relationship Id="rId1" Type="http://schemas.openxmlformats.org/officeDocument/2006/relationships/slideLayout" Target="../slideLayouts/slideLayout2.xml"/><Relationship Id="rId4" Type="http://schemas.openxmlformats.org/officeDocument/2006/relationships/hyperlink" Target="https://techterms.com/definition/pdu"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osqa-ask.wireshark.org/questions/10640/how-to-find-syn-not-followed-by-a-synack/10758"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iki.wireshark.org/Mate/Example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iki.wireshark.org/SSL" TargetMode="Externa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hyperlink" Target="https://www.giac.org/paper/gcia/9206/extracting-files-network-packet-captures/123856" TargetMode="Externa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5.sv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securityfocus.com/bid/1572/info"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15.sv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2.png"/><Relationship Id="rId7" Type="http://schemas.openxmlformats.org/officeDocument/2006/relationships/image" Target="../media/image71.png"/><Relationship Id="rId12" Type="http://schemas.microsoft.com/office/2007/relationships/diagramDrawing" Target="../diagrams/drawing2.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diagramColors" Target="../diagrams/colors2.xml"/><Relationship Id="rId5" Type="http://schemas.openxmlformats.org/officeDocument/2006/relationships/image" Target="../media/image69.png"/><Relationship Id="rId10" Type="http://schemas.openxmlformats.org/officeDocument/2006/relationships/diagramQuickStyle" Target="../diagrams/quickStyle2.xml"/><Relationship Id="rId4" Type="http://schemas.openxmlformats.org/officeDocument/2006/relationships/image" Target="../media/image3.png"/><Relationship Id="rId9" Type="http://schemas.openxmlformats.org/officeDocument/2006/relationships/diagramLayout" Target="../diagrams/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useBgFill="1">
        <p:nvSpPr>
          <p:cNvPr id="50" name="Rectangle 35">
            <a:extLst>
              <a:ext uri="{FF2B5EF4-FFF2-40B4-BE49-F238E27FC236}">
                <a16:creationId xmlns:a16="http://schemas.microsoft.com/office/drawing/2014/main" id="{662F7B5F-69B9-41D9-BD9A-2A7F1118B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37">
            <a:extLst>
              <a:ext uri="{FF2B5EF4-FFF2-40B4-BE49-F238E27FC236}">
                <a16:creationId xmlns:a16="http://schemas.microsoft.com/office/drawing/2014/main" id="{B484EE50-7D13-4A99-9152-609AE84AC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52" name="Picture 39">
            <a:extLst>
              <a:ext uri="{FF2B5EF4-FFF2-40B4-BE49-F238E27FC236}">
                <a16:creationId xmlns:a16="http://schemas.microsoft.com/office/drawing/2014/main" id="{8F607DBD-3FFF-424E-80D2-8061AC5FE7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53" name="Rectangle 41">
            <a:extLst>
              <a:ext uri="{FF2B5EF4-FFF2-40B4-BE49-F238E27FC236}">
                <a16:creationId xmlns:a16="http://schemas.microsoft.com/office/drawing/2014/main" id="{0CA1AF17-15FE-4FB8-A4CB-942AC1349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43">
            <a:extLst>
              <a:ext uri="{FF2B5EF4-FFF2-40B4-BE49-F238E27FC236}">
                <a16:creationId xmlns:a16="http://schemas.microsoft.com/office/drawing/2014/main" id="{D901EDCD-40E3-40D5-BCE4-803F7A4D6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45">
            <a:extLst>
              <a:ext uri="{FF2B5EF4-FFF2-40B4-BE49-F238E27FC236}">
                <a16:creationId xmlns:a16="http://schemas.microsoft.com/office/drawing/2014/main" id="{36E840EA-C6A5-48DA-A3B5-BE430C89C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DB27A-FBC4-4351-9A5D-B5E6363CE9B9}"/>
              </a:ext>
            </a:extLst>
          </p:cNvPr>
          <p:cNvSpPr>
            <a:spLocks noGrp="1"/>
          </p:cNvSpPr>
          <p:nvPr>
            <p:ph type="ctrTitle"/>
          </p:nvPr>
        </p:nvSpPr>
        <p:spPr>
          <a:xfrm>
            <a:off x="962042" y="3428998"/>
            <a:ext cx="4439118" cy="2782477"/>
          </a:xfrm>
        </p:spPr>
        <p:txBody>
          <a:bodyPr>
            <a:normAutofit/>
          </a:bodyPr>
          <a:lstStyle/>
          <a:p>
            <a:pPr algn="ctr"/>
            <a:r>
              <a:rPr lang="en-CA" sz="3600" dirty="0"/>
              <a:t>Wireshark &amp; Fiddler</a:t>
            </a:r>
            <a:br>
              <a:rPr lang="en-CA" sz="3600" dirty="0"/>
            </a:br>
            <a:r>
              <a:rPr lang="en-CA" sz="3600" dirty="0"/>
              <a:t>Tips &amp; Tricks</a:t>
            </a:r>
          </a:p>
        </p:txBody>
      </p:sp>
      <p:pic>
        <p:nvPicPr>
          <p:cNvPr id="4" name="Picture 3">
            <a:extLst>
              <a:ext uri="{FF2B5EF4-FFF2-40B4-BE49-F238E27FC236}">
                <a16:creationId xmlns:a16="http://schemas.microsoft.com/office/drawing/2014/main" id="{2A9442C6-F3CF-448B-BD95-544BC166FBA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2" b="18025"/>
          <a:stretch/>
        </p:blipFill>
        <p:spPr>
          <a:xfrm>
            <a:off x="5444747" y="647191"/>
            <a:ext cx="5297322" cy="5564284"/>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56" name="Rectangle 47">
            <a:extLst>
              <a:ext uri="{FF2B5EF4-FFF2-40B4-BE49-F238E27FC236}">
                <a16:creationId xmlns:a16="http://schemas.microsoft.com/office/drawing/2014/main" id="{84AC7A41-04AF-4CF9-A478-43411F9B5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0066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B15793-5D52-4CE3-9456-520488317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92250A6-61AE-4BD3-91E2-FD79FFFB5B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6" name="Picture 15">
            <a:extLst>
              <a:ext uri="{FF2B5EF4-FFF2-40B4-BE49-F238E27FC236}">
                <a16:creationId xmlns:a16="http://schemas.microsoft.com/office/drawing/2014/main" id="{23399881-2EF3-4320-B5E2-260A628D15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8" name="Rectangle 17">
            <a:extLst>
              <a:ext uri="{FF2B5EF4-FFF2-40B4-BE49-F238E27FC236}">
                <a16:creationId xmlns:a16="http://schemas.microsoft.com/office/drawing/2014/main" id="{B955B52B-4DBA-4DB2-99C3-70E2B0E79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9076632-5B90-4929-B54C-1CA407D81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C0A16B4-C5FC-49C6-97DE-C29FF4E4B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64444" y="808056"/>
            <a:ext cx="3319381" cy="1077229"/>
          </a:xfrm>
        </p:spPr>
        <p:txBody>
          <a:bodyPr>
            <a:normAutofit/>
          </a:bodyPr>
          <a:lstStyle/>
          <a:p>
            <a:pPr algn="l"/>
            <a:r>
              <a:rPr lang="en-CA" sz="1600" dirty="0"/>
              <a:t>Wireshark</a:t>
            </a:r>
            <a:br>
              <a:rPr lang="en-CA" sz="1600" dirty="0"/>
            </a:br>
            <a:r>
              <a:rPr lang="en-CA" sz="1600" dirty="0"/>
              <a:t>Configurable Columns</a:t>
            </a:r>
            <a:br>
              <a:rPr lang="en-CA" sz="1600" dirty="0"/>
            </a:br>
            <a:r>
              <a:rPr lang="en-CA" sz="1400" dirty="0"/>
              <a:t>My default TCP Profile</a:t>
            </a:r>
            <a:br>
              <a:rPr lang="en-CA" sz="1600" dirty="0"/>
            </a:br>
            <a:endParaRPr lang="en-CA" sz="1600" dirty="0"/>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1964444" y="2052116"/>
            <a:ext cx="3319381" cy="3997828"/>
          </a:xfrm>
        </p:spPr>
        <p:txBody>
          <a:bodyPr>
            <a:normAutofit/>
          </a:bodyPr>
          <a:lstStyle/>
          <a:p>
            <a:r>
              <a:rPr lang="en-CA" sz="1600" b="1" dirty="0"/>
              <a:t>Most of these columns are self explanatory.</a:t>
            </a:r>
          </a:p>
          <a:p>
            <a:r>
              <a:rPr lang="en-CA" sz="1600" b="1" dirty="0"/>
              <a:t>Sometimes there is more information presented than is needed.</a:t>
            </a:r>
          </a:p>
        </p:txBody>
      </p:sp>
      <p:sp>
        <p:nvSpPr>
          <p:cNvPr id="24" name="Rectangle 23">
            <a:extLst>
              <a:ext uri="{FF2B5EF4-FFF2-40B4-BE49-F238E27FC236}">
                <a16:creationId xmlns:a16="http://schemas.microsoft.com/office/drawing/2014/main" id="{51007033-EB39-46FC-A11A-D75E520C76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8447" y="0"/>
            <a:ext cx="529647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E23A6E2-F2D4-4F1D-ABEB-65EFA80BA7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6632" y="236475"/>
            <a:ext cx="4799023" cy="6380571"/>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49DF2AF-0E3C-4E5E-86E2-C01D08700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E76C92E-8142-45FC-8418-6164DF18BFF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21011" y="2167112"/>
            <a:ext cx="4640272" cy="2639350"/>
          </a:xfrm>
          <a:prstGeom prst="rect">
            <a:avLst/>
          </a:prstGeom>
        </p:spPr>
      </p:pic>
    </p:spTree>
    <p:extLst>
      <p:ext uri="{BB962C8B-B14F-4D97-AF65-F5344CB8AC3E}">
        <p14:creationId xmlns:p14="http://schemas.microsoft.com/office/powerpoint/2010/main" val="446038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3" name="Rectangle 22">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4" name="Picture 3">
            <a:extLst>
              <a:ext uri="{FF2B5EF4-FFF2-40B4-BE49-F238E27FC236}">
                <a16:creationId xmlns:a16="http://schemas.microsoft.com/office/drawing/2014/main" id="{1DEF653E-318E-462D-B5EE-15C43DE7A47D}"/>
              </a:ext>
            </a:extLst>
          </p:cNvPr>
          <p:cNvPicPr>
            <a:picLocks noChangeAspect="1"/>
          </p:cNvPicPr>
          <p:nvPr/>
        </p:nvPicPr>
        <p:blipFill rotWithShape="1">
          <a:blip r:embed="rId4" cstate="email">
            <a:alphaModFix amt="35000"/>
            <a:extLst>
              <a:ext uri="{28A0092B-C50C-407E-A947-70E740481C1C}">
                <a14:useLocalDpi xmlns:a14="http://schemas.microsoft.com/office/drawing/2010/main"/>
              </a:ext>
            </a:extLst>
          </a:blip>
          <a:srcRect l="823" r="4957"/>
          <a:stretch/>
        </p:blipFill>
        <p:spPr>
          <a:xfrm>
            <a:off x="19965" y="-2"/>
            <a:ext cx="12191695" cy="6858000"/>
          </a:xfrm>
          <a:prstGeom prst="rect">
            <a:avLst/>
          </a:prstGeom>
        </p:spPr>
      </p:pic>
      <p:pic>
        <p:nvPicPr>
          <p:cNvPr id="6" name="Picture 26">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5A262867-D8EA-4D1F-B401-68F6912AC628}"/>
              </a:ext>
            </a:extLst>
          </p:cNvPr>
          <p:cNvSpPr>
            <a:spLocks noGrp="1"/>
          </p:cNvSpPr>
          <p:nvPr>
            <p:ph type="title"/>
          </p:nvPr>
        </p:nvSpPr>
        <p:spPr>
          <a:xfrm>
            <a:off x="2292054" y="3428998"/>
            <a:ext cx="5816024" cy="2623459"/>
          </a:xfrm>
        </p:spPr>
        <p:txBody>
          <a:bodyPr vert="horz" lIns="91440" tIns="45720" rIns="91440" bIns="45720" rtlCol="0" anchor="t">
            <a:normAutofit/>
          </a:bodyPr>
          <a:lstStyle/>
          <a:p>
            <a:r>
              <a:rPr lang="en-US" sz="6100"/>
              <a:t>3) Color Coded Highlights</a:t>
            </a:r>
          </a:p>
        </p:txBody>
      </p:sp>
      <p:sp>
        <p:nvSpPr>
          <p:cNvPr id="29" name="Rectangle 28">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1242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2167540" y="5952968"/>
            <a:ext cx="8445357" cy="883524"/>
          </a:xfrm>
        </p:spPr>
        <p:txBody>
          <a:bodyPr vert="horz" lIns="91440" tIns="45720" rIns="91440" bIns="45720" rtlCol="0" anchor="t">
            <a:normAutofit/>
          </a:bodyPr>
          <a:lstStyle/>
          <a:p>
            <a:r>
              <a:rPr lang="en-CA" sz="1200" dirty="0"/>
              <a:t>Wireshark</a:t>
            </a:r>
            <a:br>
              <a:rPr lang="en-CA" sz="1200" dirty="0"/>
            </a:br>
            <a:r>
              <a:rPr lang="en-CA" sz="1200" dirty="0"/>
              <a:t>Color Coded Highlights</a:t>
            </a:r>
            <a:endParaRPr lang="en-US" sz="1200" dirty="0"/>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2326822" y="5538554"/>
            <a:ext cx="8286075" cy="414413"/>
          </a:xfrm>
        </p:spPr>
        <p:txBody>
          <a:bodyPr vert="horz" lIns="91440" tIns="0" rIns="91440" bIns="45720" rtlCol="0" anchor="b">
            <a:normAutofit/>
          </a:bodyPr>
          <a:lstStyle/>
          <a:p>
            <a:pPr marL="0" indent="0" algn="r">
              <a:buNone/>
            </a:pPr>
            <a:r>
              <a:rPr lang="en-US" sz="1800" dirty="0"/>
              <a:t>There are 4 colors here, red being the one that sticks out.</a:t>
            </a:r>
          </a:p>
        </p:txBody>
      </p:sp>
      <p:pic>
        <p:nvPicPr>
          <p:cNvPr id="19" name="Picture 18">
            <a:extLst>
              <a:ext uri="{FF2B5EF4-FFF2-40B4-BE49-F238E27FC236}">
                <a16:creationId xmlns:a16="http://schemas.microsoft.com/office/drawing/2014/main" id="{7395526A-7736-42D8-ADB3-016EA4702E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2042" y="-1"/>
            <a:ext cx="10409592" cy="5505855"/>
          </a:xfrm>
          <a:prstGeom prst="rect">
            <a:avLst/>
          </a:prstGeom>
        </p:spPr>
      </p:pic>
      <p:grpSp>
        <p:nvGrpSpPr>
          <p:cNvPr id="5" name="Group 4">
            <a:extLst>
              <a:ext uri="{FF2B5EF4-FFF2-40B4-BE49-F238E27FC236}">
                <a16:creationId xmlns:a16="http://schemas.microsoft.com/office/drawing/2014/main" id="{501EC542-357D-4F9F-9793-68D8D042D9A9}"/>
              </a:ext>
            </a:extLst>
          </p:cNvPr>
          <p:cNvGrpSpPr/>
          <p:nvPr/>
        </p:nvGrpSpPr>
        <p:grpSpPr>
          <a:xfrm>
            <a:off x="4859028" y="1048841"/>
            <a:ext cx="4249803" cy="914400"/>
            <a:chOff x="4859028" y="1048841"/>
            <a:chExt cx="4249803" cy="914400"/>
          </a:xfrm>
        </p:grpSpPr>
        <p:pic>
          <p:nvPicPr>
            <p:cNvPr id="6" name="Graphic 5" descr="Saw blade">
              <a:extLst>
                <a:ext uri="{FF2B5EF4-FFF2-40B4-BE49-F238E27FC236}">
                  <a16:creationId xmlns:a16="http://schemas.microsoft.com/office/drawing/2014/main" id="{752AA297-4F6A-48F2-BBDE-D4357A4061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9028" y="1048841"/>
              <a:ext cx="914400" cy="914400"/>
            </a:xfrm>
            <a:prstGeom prst="rect">
              <a:avLst/>
            </a:prstGeom>
          </p:spPr>
        </p:pic>
        <p:sp>
          <p:nvSpPr>
            <p:cNvPr id="7" name="TextBox 6">
              <a:extLst>
                <a:ext uri="{FF2B5EF4-FFF2-40B4-BE49-F238E27FC236}">
                  <a16:creationId xmlns:a16="http://schemas.microsoft.com/office/drawing/2014/main" id="{5F37A8D9-547C-4064-825D-0C90EBA81F73}"/>
                </a:ext>
              </a:extLst>
            </p:cNvPr>
            <p:cNvSpPr txBox="1"/>
            <p:nvPr/>
          </p:nvSpPr>
          <p:spPr>
            <a:xfrm>
              <a:off x="5773428" y="1321375"/>
              <a:ext cx="333540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CA" b="1" dirty="0">
                  <a:solidFill>
                    <a:schemeClr val="bg1"/>
                  </a:solidFill>
                </a:rPr>
                <a:t>3) Color Coded Highlights</a:t>
              </a:r>
            </a:p>
          </p:txBody>
        </p:sp>
      </p:grpSp>
    </p:spTree>
    <p:extLst>
      <p:ext uri="{BB962C8B-B14F-4D97-AF65-F5344CB8AC3E}">
        <p14:creationId xmlns:p14="http://schemas.microsoft.com/office/powerpoint/2010/main" val="1862983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2167540" y="5952968"/>
            <a:ext cx="8445357" cy="883524"/>
          </a:xfrm>
        </p:spPr>
        <p:txBody>
          <a:bodyPr vert="horz" lIns="91440" tIns="45720" rIns="91440" bIns="45720" rtlCol="0" anchor="t">
            <a:normAutofit/>
          </a:bodyPr>
          <a:lstStyle/>
          <a:p>
            <a:r>
              <a:rPr lang="en-CA" sz="1200" dirty="0"/>
              <a:t>Wireshark</a:t>
            </a:r>
            <a:br>
              <a:rPr lang="en-CA" sz="1200" dirty="0"/>
            </a:br>
            <a:r>
              <a:rPr lang="en-CA" sz="1200" dirty="0"/>
              <a:t>Color Coded Highlights</a:t>
            </a:r>
            <a:endParaRPr lang="en-US" sz="1200" dirty="0"/>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2326822" y="4338736"/>
            <a:ext cx="8286075" cy="1614232"/>
          </a:xfrm>
        </p:spPr>
        <p:txBody>
          <a:bodyPr vert="horz" lIns="91440" tIns="0" rIns="91440" bIns="45720" rtlCol="0" anchor="ctr">
            <a:normAutofit/>
          </a:bodyPr>
          <a:lstStyle/>
          <a:p>
            <a:pPr>
              <a:lnSpc>
                <a:spcPct val="110000"/>
              </a:lnSpc>
              <a:spcBef>
                <a:spcPts val="100"/>
              </a:spcBef>
              <a:spcAft>
                <a:spcPts val="100"/>
              </a:spcAft>
            </a:pPr>
            <a:r>
              <a:rPr lang="en-US" sz="1800" dirty="0"/>
              <a:t>Wireshark's Coloring Rules (</a:t>
            </a:r>
            <a:r>
              <a:rPr lang="en-US" sz="1800" i="1" dirty="0"/>
              <a:t>View &gt; Coloring Rules</a:t>
            </a:r>
            <a:r>
              <a:rPr lang="en-US" sz="1800" dirty="0"/>
              <a:t>) allow you to have control how you see things.</a:t>
            </a:r>
          </a:p>
          <a:p>
            <a:pPr>
              <a:lnSpc>
                <a:spcPct val="110000"/>
              </a:lnSpc>
              <a:spcBef>
                <a:spcPts val="100"/>
              </a:spcBef>
              <a:spcAft>
                <a:spcPts val="100"/>
              </a:spcAft>
            </a:pPr>
            <a:r>
              <a:rPr lang="en-US" sz="1800" dirty="0"/>
              <a:t>These are the default rules, except for the top one “syn green” which I picked up from a Wireshark Conference video I watched online.</a:t>
            </a:r>
          </a:p>
          <a:p>
            <a:pPr>
              <a:lnSpc>
                <a:spcPct val="110000"/>
              </a:lnSpc>
              <a:spcBef>
                <a:spcPts val="100"/>
              </a:spcBef>
              <a:spcAft>
                <a:spcPts val="100"/>
              </a:spcAft>
            </a:pPr>
            <a:r>
              <a:rPr lang="en-US" sz="1800" dirty="0"/>
              <a:t>I rarely change these.</a:t>
            </a:r>
          </a:p>
        </p:txBody>
      </p:sp>
      <p:pic>
        <p:nvPicPr>
          <p:cNvPr id="4" name="Picture 3">
            <a:extLst>
              <a:ext uri="{FF2B5EF4-FFF2-40B4-BE49-F238E27FC236}">
                <a16:creationId xmlns:a16="http://schemas.microsoft.com/office/drawing/2014/main" id="{EEBE4688-E75D-4515-B142-C8481067597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0383" y="0"/>
            <a:ext cx="10435756" cy="4338735"/>
          </a:xfrm>
          <a:prstGeom prst="rect">
            <a:avLst/>
          </a:prstGeom>
        </p:spPr>
      </p:pic>
    </p:spTree>
    <p:extLst>
      <p:ext uri="{BB962C8B-B14F-4D97-AF65-F5344CB8AC3E}">
        <p14:creationId xmlns:p14="http://schemas.microsoft.com/office/powerpoint/2010/main" val="2277899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3" name="Rectangle 22">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4" name="Picture 3">
            <a:extLst>
              <a:ext uri="{FF2B5EF4-FFF2-40B4-BE49-F238E27FC236}">
                <a16:creationId xmlns:a16="http://schemas.microsoft.com/office/drawing/2014/main" id="{1DEF653E-318E-462D-B5EE-15C43DE7A47D}"/>
              </a:ext>
            </a:extLst>
          </p:cNvPr>
          <p:cNvPicPr>
            <a:picLocks noChangeAspect="1"/>
          </p:cNvPicPr>
          <p:nvPr/>
        </p:nvPicPr>
        <p:blipFill rotWithShape="1">
          <a:blip r:embed="rId4" cstate="email">
            <a:alphaModFix amt="35000"/>
            <a:extLst>
              <a:ext uri="{28A0092B-C50C-407E-A947-70E740481C1C}">
                <a14:useLocalDpi xmlns:a14="http://schemas.microsoft.com/office/drawing/2010/main"/>
              </a:ext>
            </a:extLst>
          </a:blip>
          <a:srcRect l="823" r="4957"/>
          <a:stretch/>
        </p:blipFill>
        <p:spPr>
          <a:xfrm>
            <a:off x="19965" y="-2"/>
            <a:ext cx="12191695" cy="6858000"/>
          </a:xfrm>
          <a:prstGeom prst="rect">
            <a:avLst/>
          </a:prstGeom>
        </p:spPr>
      </p:pic>
      <p:pic>
        <p:nvPicPr>
          <p:cNvPr id="27" name="Picture 26">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5A262867-D8EA-4D1F-B401-68F6912AC628}"/>
              </a:ext>
            </a:extLst>
          </p:cNvPr>
          <p:cNvSpPr>
            <a:spLocks noGrp="1"/>
          </p:cNvSpPr>
          <p:nvPr>
            <p:ph type="title"/>
          </p:nvPr>
        </p:nvSpPr>
        <p:spPr>
          <a:xfrm>
            <a:off x="2292054" y="3428998"/>
            <a:ext cx="5816024" cy="2623459"/>
          </a:xfrm>
        </p:spPr>
        <p:txBody>
          <a:bodyPr vert="horz" lIns="91440" tIns="45720" rIns="91440" bIns="45720" rtlCol="0" anchor="t">
            <a:normAutofit/>
          </a:bodyPr>
          <a:lstStyle/>
          <a:p>
            <a:r>
              <a:rPr lang="en-US" sz="6600"/>
              <a:t>4) Details about Packets</a:t>
            </a:r>
          </a:p>
        </p:txBody>
      </p:sp>
      <p:sp>
        <p:nvSpPr>
          <p:cNvPr id="29" name="Rectangle 28">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79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64445" y="808056"/>
            <a:ext cx="2668106" cy="1077229"/>
          </a:xfrm>
        </p:spPr>
        <p:txBody>
          <a:bodyPr>
            <a:normAutofit/>
          </a:bodyPr>
          <a:lstStyle/>
          <a:p>
            <a:pPr algn="l"/>
            <a:r>
              <a:rPr lang="en-CA" sz="1500" dirty="0"/>
              <a:t>Wireshark</a:t>
            </a:r>
            <a:br>
              <a:rPr lang="en-CA" sz="1500" dirty="0"/>
            </a:br>
            <a:r>
              <a:rPr lang="en-CA" sz="1500" dirty="0"/>
              <a:t>Details about Packets</a:t>
            </a:r>
            <a:br>
              <a:rPr lang="en-CA" sz="1500" dirty="0"/>
            </a:br>
            <a:r>
              <a:rPr lang="en-CA" sz="1200" dirty="0"/>
              <a:t>Red may not mean bad.</a:t>
            </a:r>
            <a:br>
              <a:rPr lang="en-CA" sz="1500" dirty="0"/>
            </a:br>
            <a:endParaRPr lang="en-CA" sz="1500" dirty="0"/>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1022466" y="2052116"/>
            <a:ext cx="4733588" cy="3997828"/>
          </a:xfrm>
        </p:spPr>
        <p:txBody>
          <a:bodyPr>
            <a:normAutofit/>
          </a:bodyPr>
          <a:lstStyle/>
          <a:p>
            <a:r>
              <a:rPr lang="en-CA" sz="1600" b="1" dirty="0"/>
              <a:t>Red is telling us that a TCP Reset has occurred.</a:t>
            </a:r>
          </a:p>
          <a:p>
            <a:r>
              <a:rPr lang="en-CA" sz="1600" b="1" dirty="0"/>
              <a:t>We can filter on this conversation to find out more.</a:t>
            </a:r>
          </a:p>
        </p:txBody>
      </p:sp>
      <p:pic>
        <p:nvPicPr>
          <p:cNvPr id="4" name="Picture 3">
            <a:extLst>
              <a:ext uri="{FF2B5EF4-FFF2-40B4-BE49-F238E27FC236}">
                <a16:creationId xmlns:a16="http://schemas.microsoft.com/office/drawing/2014/main" id="{4BEDFED2-4A79-4AC1-8B95-B4560D92831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6053" y="1240840"/>
            <a:ext cx="5303975" cy="4375779"/>
          </a:xfrm>
          <a:prstGeom prst="rect">
            <a:avLst/>
          </a:prstGeom>
          <a:ln w="12700">
            <a:noFill/>
          </a:ln>
        </p:spPr>
      </p:pic>
      <p:grpSp>
        <p:nvGrpSpPr>
          <p:cNvPr id="5" name="Group 4">
            <a:extLst>
              <a:ext uri="{FF2B5EF4-FFF2-40B4-BE49-F238E27FC236}">
                <a16:creationId xmlns:a16="http://schemas.microsoft.com/office/drawing/2014/main" id="{B02D9E5D-D924-4A63-8486-DACF7541F402}"/>
              </a:ext>
            </a:extLst>
          </p:cNvPr>
          <p:cNvGrpSpPr/>
          <p:nvPr/>
        </p:nvGrpSpPr>
        <p:grpSpPr>
          <a:xfrm>
            <a:off x="7702651" y="3693831"/>
            <a:ext cx="3923490" cy="914400"/>
            <a:chOff x="3625174" y="3059349"/>
            <a:chExt cx="3923490" cy="914400"/>
          </a:xfrm>
        </p:grpSpPr>
        <p:pic>
          <p:nvPicPr>
            <p:cNvPr id="6" name="Graphic 5" descr="Saw blade">
              <a:extLst>
                <a:ext uri="{FF2B5EF4-FFF2-40B4-BE49-F238E27FC236}">
                  <a16:creationId xmlns:a16="http://schemas.microsoft.com/office/drawing/2014/main" id="{C5A0F561-02F8-4860-8E9F-AA13DC82BD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5174" y="3059349"/>
              <a:ext cx="914400" cy="914400"/>
            </a:xfrm>
            <a:prstGeom prst="rect">
              <a:avLst/>
            </a:prstGeom>
          </p:spPr>
        </p:pic>
        <p:sp>
          <p:nvSpPr>
            <p:cNvPr id="7" name="TextBox 6">
              <a:extLst>
                <a:ext uri="{FF2B5EF4-FFF2-40B4-BE49-F238E27FC236}">
                  <a16:creationId xmlns:a16="http://schemas.microsoft.com/office/drawing/2014/main" id="{71E02136-10C3-41CA-BD84-3962E092DEAD}"/>
                </a:ext>
              </a:extLst>
            </p:cNvPr>
            <p:cNvSpPr txBox="1"/>
            <p:nvPr/>
          </p:nvSpPr>
          <p:spPr>
            <a:xfrm>
              <a:off x="4539574" y="3331883"/>
              <a:ext cx="300909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b="1">
                  <a:solidFill>
                    <a:schemeClr val="bg1"/>
                  </a:solidFill>
                </a:defRPr>
              </a:lvl1pPr>
            </a:lstStyle>
            <a:p>
              <a:r>
                <a:rPr lang="en-CA" dirty="0"/>
                <a:t>4) Details about Packets</a:t>
              </a:r>
            </a:p>
          </p:txBody>
        </p:sp>
      </p:grpSp>
    </p:spTree>
    <p:extLst>
      <p:ext uri="{BB962C8B-B14F-4D97-AF65-F5344CB8AC3E}">
        <p14:creationId xmlns:p14="http://schemas.microsoft.com/office/powerpoint/2010/main" val="1953965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64445" y="808056"/>
            <a:ext cx="2668106" cy="1077229"/>
          </a:xfrm>
        </p:spPr>
        <p:txBody>
          <a:bodyPr>
            <a:normAutofit/>
          </a:bodyPr>
          <a:lstStyle/>
          <a:p>
            <a:pPr algn="l"/>
            <a:r>
              <a:rPr lang="en-CA" sz="1500" dirty="0"/>
              <a:t>Wireshark</a:t>
            </a:r>
            <a:br>
              <a:rPr lang="en-CA" sz="1500" dirty="0"/>
            </a:br>
            <a:r>
              <a:rPr lang="en-CA" sz="1500" dirty="0"/>
              <a:t>Details about Packets</a:t>
            </a:r>
            <a:br>
              <a:rPr lang="en-CA" sz="1500" dirty="0"/>
            </a:br>
            <a:r>
              <a:rPr lang="en-CA" sz="1200" dirty="0"/>
              <a:t>Red may not mean bad.</a:t>
            </a:r>
            <a:br>
              <a:rPr lang="en-CA" sz="1500" dirty="0"/>
            </a:br>
            <a:endParaRPr lang="en-CA" sz="1500" dirty="0"/>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997528" y="2052116"/>
            <a:ext cx="4758526" cy="3997828"/>
          </a:xfrm>
        </p:spPr>
        <p:txBody>
          <a:bodyPr>
            <a:normAutofit/>
          </a:bodyPr>
          <a:lstStyle/>
          <a:p>
            <a:r>
              <a:rPr lang="en-CA" sz="1600" b="1" dirty="0"/>
              <a:t>Right click on the session that we want to focus on</a:t>
            </a:r>
          </a:p>
          <a:p>
            <a:r>
              <a:rPr lang="en-CA" sz="1600" b="1" dirty="0"/>
              <a:t>Go to “Follow” &gt; “TCP Stream”</a:t>
            </a:r>
          </a:p>
        </p:txBody>
      </p:sp>
      <p:pic>
        <p:nvPicPr>
          <p:cNvPr id="6" name="Picture 5">
            <a:extLst>
              <a:ext uri="{FF2B5EF4-FFF2-40B4-BE49-F238E27FC236}">
                <a16:creationId xmlns:a16="http://schemas.microsoft.com/office/drawing/2014/main" id="{BFFFE55C-428D-48A0-B4FD-C2DDD4A491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6053" y="2082846"/>
            <a:ext cx="5303975" cy="2691767"/>
          </a:xfrm>
          <a:prstGeom prst="rect">
            <a:avLst/>
          </a:prstGeom>
          <a:ln w="12700">
            <a:noFill/>
          </a:ln>
        </p:spPr>
      </p:pic>
    </p:spTree>
    <p:extLst>
      <p:ext uri="{BB962C8B-B14F-4D97-AF65-F5344CB8AC3E}">
        <p14:creationId xmlns:p14="http://schemas.microsoft.com/office/powerpoint/2010/main" val="1193039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64445" y="808056"/>
            <a:ext cx="2668106" cy="1077229"/>
          </a:xfrm>
        </p:spPr>
        <p:txBody>
          <a:bodyPr>
            <a:normAutofit/>
          </a:bodyPr>
          <a:lstStyle/>
          <a:p>
            <a:pPr algn="l"/>
            <a:r>
              <a:rPr lang="en-CA" sz="1500" dirty="0"/>
              <a:t>Wireshark</a:t>
            </a:r>
            <a:br>
              <a:rPr lang="en-CA" sz="1500" dirty="0"/>
            </a:br>
            <a:r>
              <a:rPr lang="en-CA" sz="1500" dirty="0"/>
              <a:t>Details about Packets</a:t>
            </a:r>
            <a:br>
              <a:rPr lang="en-CA" sz="1500" dirty="0"/>
            </a:br>
            <a:r>
              <a:rPr lang="en-CA" sz="1200" dirty="0"/>
              <a:t>Red may not mean bad.</a:t>
            </a:r>
            <a:br>
              <a:rPr lang="en-CA" sz="1500" dirty="0"/>
            </a:br>
            <a:endParaRPr lang="en-CA" sz="1500" dirty="0"/>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1026368" y="2052116"/>
            <a:ext cx="4729686" cy="3997828"/>
          </a:xfrm>
        </p:spPr>
        <p:txBody>
          <a:bodyPr>
            <a:normAutofit/>
          </a:bodyPr>
          <a:lstStyle/>
          <a:p>
            <a:r>
              <a:rPr lang="en-CA" sz="1600" b="1" dirty="0"/>
              <a:t>The conversation between the two hosts is shown.</a:t>
            </a:r>
          </a:p>
          <a:p>
            <a:r>
              <a:rPr lang="en-CA" sz="1600" dirty="0"/>
              <a:t>Red</a:t>
            </a:r>
            <a:r>
              <a:rPr lang="en-CA" sz="1600" b="1" dirty="0"/>
              <a:t> is the local computer (</a:t>
            </a:r>
            <a:r>
              <a:rPr lang="en-CA" sz="1600" i="1" dirty="0"/>
              <a:t>client</a:t>
            </a:r>
            <a:r>
              <a:rPr lang="en-CA" sz="1600" b="1" dirty="0"/>
              <a:t>)</a:t>
            </a:r>
          </a:p>
          <a:p>
            <a:r>
              <a:rPr lang="en-CA" sz="1600" dirty="0"/>
              <a:t>Blue</a:t>
            </a:r>
            <a:r>
              <a:rPr lang="en-CA" sz="1600" b="1" dirty="0"/>
              <a:t> is the remote computer (</a:t>
            </a:r>
            <a:r>
              <a:rPr lang="en-CA" sz="1600" i="1" dirty="0"/>
              <a:t>server</a:t>
            </a:r>
            <a:r>
              <a:rPr lang="en-CA" sz="1600" b="1" dirty="0"/>
              <a:t>)</a:t>
            </a:r>
          </a:p>
        </p:txBody>
      </p:sp>
      <p:pic>
        <p:nvPicPr>
          <p:cNvPr id="14" name="Picture 13">
            <a:extLst>
              <a:ext uri="{FF2B5EF4-FFF2-40B4-BE49-F238E27FC236}">
                <a16:creationId xmlns:a16="http://schemas.microsoft.com/office/drawing/2014/main" id="{ACF04C65-D45C-4801-9241-F1FF35A9BA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6053" y="1254100"/>
            <a:ext cx="5303975" cy="4349260"/>
          </a:xfrm>
          <a:prstGeom prst="rect">
            <a:avLst/>
          </a:prstGeom>
          <a:ln w="12700">
            <a:noFill/>
          </a:ln>
        </p:spPr>
      </p:pic>
    </p:spTree>
    <p:extLst>
      <p:ext uri="{BB962C8B-B14F-4D97-AF65-F5344CB8AC3E}">
        <p14:creationId xmlns:p14="http://schemas.microsoft.com/office/powerpoint/2010/main" val="133280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2167540" y="5952968"/>
            <a:ext cx="8445357" cy="883524"/>
          </a:xfrm>
        </p:spPr>
        <p:txBody>
          <a:bodyPr vert="horz" lIns="91440" tIns="45720" rIns="91440" bIns="45720" rtlCol="0" anchor="t">
            <a:normAutofit/>
          </a:bodyPr>
          <a:lstStyle/>
          <a:p>
            <a:r>
              <a:rPr lang="en-CA" sz="1200" dirty="0"/>
              <a:t>Wireshark</a:t>
            </a:r>
            <a:br>
              <a:rPr lang="en-CA" sz="1200" dirty="0"/>
            </a:br>
            <a:r>
              <a:rPr lang="en-CA" sz="1200" dirty="0"/>
              <a:t>Details about Packets</a:t>
            </a:r>
            <a:br>
              <a:rPr lang="en-CA" sz="1200" dirty="0"/>
            </a:br>
            <a:r>
              <a:rPr lang="en-CA" sz="1050" dirty="0"/>
              <a:t>Red may not mean bad.</a:t>
            </a:r>
            <a:br>
              <a:rPr lang="en-CA" sz="1200" dirty="0"/>
            </a:br>
            <a:endParaRPr lang="en-US" sz="1200" dirty="0"/>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2326822" y="5283180"/>
            <a:ext cx="8286075" cy="777853"/>
          </a:xfrm>
        </p:spPr>
        <p:txBody>
          <a:bodyPr vert="horz" lIns="91440" tIns="0" rIns="91440" bIns="45720" rtlCol="0" anchor="ctr">
            <a:normAutofit fontScale="85000" lnSpcReduction="20000"/>
          </a:bodyPr>
          <a:lstStyle/>
          <a:p>
            <a:pPr>
              <a:spcBef>
                <a:spcPts val="0"/>
              </a:spcBef>
              <a:spcAft>
                <a:spcPts val="0"/>
              </a:spcAft>
            </a:pPr>
            <a:r>
              <a:rPr lang="en-US" sz="1800" dirty="0"/>
              <a:t>The conversation between the two hosts is shown.</a:t>
            </a:r>
          </a:p>
          <a:p>
            <a:pPr>
              <a:spcBef>
                <a:spcPts val="0"/>
              </a:spcBef>
              <a:spcAft>
                <a:spcPts val="0"/>
              </a:spcAft>
            </a:pPr>
            <a:r>
              <a:rPr lang="en-US" sz="1800" dirty="0"/>
              <a:t>The Stream is “1222”</a:t>
            </a:r>
          </a:p>
          <a:p>
            <a:pPr>
              <a:spcBef>
                <a:spcPts val="0"/>
              </a:spcBef>
              <a:spcAft>
                <a:spcPts val="0"/>
              </a:spcAft>
            </a:pPr>
            <a:r>
              <a:rPr lang="en-US" sz="1800" dirty="0"/>
              <a:t>The TCP Flag’s show Reset, what are the other packets saying?</a:t>
            </a:r>
          </a:p>
        </p:txBody>
      </p:sp>
      <p:pic>
        <p:nvPicPr>
          <p:cNvPr id="5" name="Picture 4">
            <a:extLst>
              <a:ext uri="{FF2B5EF4-FFF2-40B4-BE49-F238E27FC236}">
                <a16:creationId xmlns:a16="http://schemas.microsoft.com/office/drawing/2014/main" id="{4C73B5E4-3497-4866-9017-E1CC5202B44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5401" y="-1"/>
            <a:ext cx="10377268" cy="5175115"/>
          </a:xfrm>
          <a:prstGeom prst="rect">
            <a:avLst/>
          </a:prstGeom>
        </p:spPr>
      </p:pic>
    </p:spTree>
    <p:extLst>
      <p:ext uri="{BB962C8B-B14F-4D97-AF65-F5344CB8AC3E}">
        <p14:creationId xmlns:p14="http://schemas.microsoft.com/office/powerpoint/2010/main" val="539054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81" name="Picture 80">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83" name="Picture 82">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85" name="Rectangle 84">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Rectangle 86">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Rectangle 88">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1" name="Rectangle 90">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3" name="TextBox 92">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95" name="Rectangle 94">
            <a:extLst>
              <a:ext uri="{FF2B5EF4-FFF2-40B4-BE49-F238E27FC236}">
                <a16:creationId xmlns:a16="http://schemas.microsoft.com/office/drawing/2014/main" id="{4DA9E8CC-6C73-43E6-AF09-B4B1083BC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C6DFF5FD-BEF9-4B06-B7C2-58C5CFC92B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99" name="Picture 98">
            <a:extLst>
              <a:ext uri="{FF2B5EF4-FFF2-40B4-BE49-F238E27FC236}">
                <a16:creationId xmlns:a16="http://schemas.microsoft.com/office/drawing/2014/main" id="{C9A18D1D-88E7-41EF-892F-C99BDEEE5E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01" name="Rectangle 100">
            <a:extLst>
              <a:ext uri="{FF2B5EF4-FFF2-40B4-BE49-F238E27FC236}">
                <a16:creationId xmlns:a16="http://schemas.microsoft.com/office/drawing/2014/main" id="{113E1A2F-E5D7-4888-BA8C-1CDDC7CE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625649A-4F9D-4D90-8F0A-433D7A1F6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2167540" y="5952968"/>
            <a:ext cx="8445357" cy="883524"/>
          </a:xfrm>
        </p:spPr>
        <p:txBody>
          <a:bodyPr vert="horz" lIns="91440" tIns="45720" rIns="91440" bIns="45720" rtlCol="0" anchor="t">
            <a:normAutofit/>
          </a:bodyPr>
          <a:lstStyle/>
          <a:p>
            <a:r>
              <a:rPr lang="en-CA" sz="1200" dirty="0"/>
              <a:t>Wireshark</a:t>
            </a:r>
            <a:br>
              <a:rPr lang="en-CA" sz="1200" dirty="0"/>
            </a:br>
            <a:r>
              <a:rPr lang="en-CA" sz="1200" dirty="0"/>
              <a:t>Details about Packets</a:t>
            </a:r>
            <a:br>
              <a:rPr lang="en-CA" sz="1200" dirty="0"/>
            </a:br>
            <a:r>
              <a:rPr lang="en-CA" sz="1050" dirty="0"/>
              <a:t>Red may not mean bad.</a:t>
            </a:r>
            <a:br>
              <a:rPr lang="en-CA" sz="1200" dirty="0"/>
            </a:br>
            <a:endParaRPr lang="en-US" sz="1200" dirty="0"/>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2326822" y="4821382"/>
            <a:ext cx="8286075" cy="1131585"/>
          </a:xfrm>
        </p:spPr>
        <p:txBody>
          <a:bodyPr vert="horz" lIns="91440" tIns="0" rIns="91440" bIns="45720" rtlCol="0" anchor="ctr">
            <a:normAutofit/>
          </a:bodyPr>
          <a:lstStyle/>
          <a:p>
            <a:r>
              <a:rPr lang="en-US" sz="1800" dirty="0"/>
              <a:t>Right click on “Flags” and then “Apply as Column”</a:t>
            </a:r>
          </a:p>
        </p:txBody>
      </p:sp>
      <p:sp>
        <p:nvSpPr>
          <p:cNvPr id="105" name="Rectangle 104">
            <a:extLst>
              <a:ext uri="{FF2B5EF4-FFF2-40B4-BE49-F238E27FC236}">
                <a16:creationId xmlns:a16="http://schemas.microsoft.com/office/drawing/2014/main" id="{B6F31202-25B1-43E6-94C1-CDCAFFE33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88507C5-B772-411D-B50E-0C075AD25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B89E57D-4322-4E5D-8CD8-389F1E23BB7F}"/>
              </a:ext>
            </a:extLst>
          </p:cNvPr>
          <p:cNvPicPr>
            <a:picLocks noChangeAspect="1"/>
          </p:cNvPicPr>
          <p:nvPr/>
        </p:nvPicPr>
        <p:blipFill>
          <a:blip r:embed="rId5"/>
          <a:stretch>
            <a:fillRect/>
          </a:stretch>
        </p:blipFill>
        <p:spPr>
          <a:xfrm>
            <a:off x="3766095" y="614208"/>
            <a:ext cx="4819650" cy="3895725"/>
          </a:xfrm>
          <a:prstGeom prst="rect">
            <a:avLst/>
          </a:prstGeom>
        </p:spPr>
      </p:pic>
    </p:spTree>
    <p:extLst>
      <p:ext uri="{BB962C8B-B14F-4D97-AF65-F5344CB8AC3E}">
        <p14:creationId xmlns:p14="http://schemas.microsoft.com/office/powerpoint/2010/main" val="2783710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D08E9-01AC-4ED1-9317-6475293846E4}"/>
              </a:ext>
            </a:extLst>
          </p:cNvPr>
          <p:cNvSpPr>
            <a:spLocks noGrp="1"/>
          </p:cNvSpPr>
          <p:nvPr>
            <p:ph type="title"/>
          </p:nvPr>
        </p:nvSpPr>
        <p:spPr>
          <a:xfrm>
            <a:off x="972766" y="805818"/>
            <a:ext cx="9593667" cy="1078348"/>
          </a:xfrm>
        </p:spPr>
        <p:txBody>
          <a:bodyPr/>
          <a:lstStyle/>
          <a:p>
            <a:pPr algn="ctr"/>
            <a:r>
              <a:rPr lang="en-CA" dirty="0"/>
              <a:t>What are these two tools used for?</a:t>
            </a:r>
          </a:p>
        </p:txBody>
      </p:sp>
      <p:sp>
        <p:nvSpPr>
          <p:cNvPr id="3" name="Text Placeholder 2">
            <a:extLst>
              <a:ext uri="{FF2B5EF4-FFF2-40B4-BE49-F238E27FC236}">
                <a16:creationId xmlns:a16="http://schemas.microsoft.com/office/drawing/2014/main" id="{AFD97815-2650-4532-850B-50A2608CE514}"/>
              </a:ext>
            </a:extLst>
          </p:cNvPr>
          <p:cNvSpPr>
            <a:spLocks noGrp="1"/>
          </p:cNvSpPr>
          <p:nvPr>
            <p:ph type="body" idx="1"/>
          </p:nvPr>
        </p:nvSpPr>
        <p:spPr/>
        <p:txBody>
          <a:bodyPr/>
          <a:lstStyle/>
          <a:p>
            <a:r>
              <a:rPr lang="en-CA" dirty="0"/>
              <a:t>Wireshark</a:t>
            </a:r>
          </a:p>
        </p:txBody>
      </p:sp>
      <p:sp>
        <p:nvSpPr>
          <p:cNvPr id="4" name="Content Placeholder 3">
            <a:extLst>
              <a:ext uri="{FF2B5EF4-FFF2-40B4-BE49-F238E27FC236}">
                <a16:creationId xmlns:a16="http://schemas.microsoft.com/office/drawing/2014/main" id="{4AA1F86D-1D11-499E-B44E-EB0725DFF39C}"/>
              </a:ext>
            </a:extLst>
          </p:cNvPr>
          <p:cNvSpPr>
            <a:spLocks noGrp="1"/>
          </p:cNvSpPr>
          <p:nvPr>
            <p:ph sz="half" idx="2"/>
          </p:nvPr>
        </p:nvSpPr>
        <p:spPr>
          <a:xfrm>
            <a:off x="972766" y="2851330"/>
            <a:ext cx="5530143" cy="4006669"/>
          </a:xfrm>
        </p:spPr>
        <p:txBody>
          <a:bodyPr>
            <a:noAutofit/>
          </a:bodyPr>
          <a:lstStyle/>
          <a:p>
            <a:pPr marL="360000">
              <a:lnSpc>
                <a:spcPct val="100000"/>
              </a:lnSpc>
              <a:spcBef>
                <a:spcPts val="100"/>
              </a:spcBef>
              <a:spcAft>
                <a:spcPts val="100"/>
              </a:spcAft>
            </a:pPr>
            <a:r>
              <a:rPr lang="en-US" sz="1600" dirty="0"/>
              <a:t>Live capture and offline analysis</a:t>
            </a:r>
          </a:p>
          <a:p>
            <a:pPr marL="360000">
              <a:lnSpc>
                <a:spcPct val="100000"/>
              </a:lnSpc>
              <a:spcBef>
                <a:spcPts val="100"/>
              </a:spcBef>
              <a:spcAft>
                <a:spcPts val="100"/>
              </a:spcAft>
            </a:pPr>
            <a:r>
              <a:rPr lang="en-US" sz="1600" dirty="0"/>
              <a:t>Deep inspection of hundreds of protocols</a:t>
            </a:r>
          </a:p>
          <a:p>
            <a:pPr marL="360000">
              <a:lnSpc>
                <a:spcPct val="100000"/>
              </a:lnSpc>
              <a:spcBef>
                <a:spcPts val="100"/>
              </a:spcBef>
              <a:spcAft>
                <a:spcPts val="100"/>
              </a:spcAft>
            </a:pPr>
            <a:r>
              <a:rPr lang="en-US" sz="1600" dirty="0"/>
              <a:t>Standard three-pane packet browser</a:t>
            </a:r>
          </a:p>
          <a:p>
            <a:pPr marL="360000">
              <a:lnSpc>
                <a:spcPct val="100000"/>
              </a:lnSpc>
              <a:spcBef>
                <a:spcPts val="100"/>
              </a:spcBef>
              <a:spcAft>
                <a:spcPts val="100"/>
              </a:spcAft>
            </a:pPr>
            <a:r>
              <a:rPr lang="en-US" sz="1600" dirty="0"/>
              <a:t>Multi-platform</a:t>
            </a:r>
          </a:p>
          <a:p>
            <a:pPr marL="360000">
              <a:lnSpc>
                <a:spcPct val="100000"/>
              </a:lnSpc>
              <a:spcBef>
                <a:spcPts val="100"/>
              </a:spcBef>
              <a:spcAft>
                <a:spcPts val="100"/>
              </a:spcAft>
            </a:pPr>
            <a:r>
              <a:rPr lang="en-US" sz="1600" dirty="0"/>
              <a:t>The most powerful display filters in the industry</a:t>
            </a:r>
          </a:p>
          <a:p>
            <a:pPr marL="360000">
              <a:lnSpc>
                <a:spcPct val="100000"/>
              </a:lnSpc>
              <a:spcBef>
                <a:spcPts val="100"/>
              </a:spcBef>
              <a:spcAft>
                <a:spcPts val="100"/>
              </a:spcAft>
            </a:pPr>
            <a:r>
              <a:rPr lang="en-US" sz="1600" dirty="0"/>
              <a:t>Rich VoIP analysis</a:t>
            </a:r>
          </a:p>
          <a:p>
            <a:pPr marL="360000">
              <a:lnSpc>
                <a:spcPct val="100000"/>
              </a:lnSpc>
              <a:spcBef>
                <a:spcPts val="100"/>
              </a:spcBef>
              <a:spcAft>
                <a:spcPts val="100"/>
              </a:spcAft>
            </a:pPr>
            <a:r>
              <a:rPr lang="en-US" sz="1600" dirty="0"/>
              <a:t>Read/write many different capture file formats</a:t>
            </a:r>
          </a:p>
          <a:p>
            <a:pPr marL="360000">
              <a:lnSpc>
                <a:spcPct val="100000"/>
              </a:lnSpc>
              <a:spcBef>
                <a:spcPts val="100"/>
              </a:spcBef>
              <a:spcAft>
                <a:spcPts val="100"/>
              </a:spcAft>
            </a:pPr>
            <a:r>
              <a:rPr lang="en-US" sz="1600" dirty="0"/>
              <a:t>Decryption support for many protocols, including:</a:t>
            </a:r>
            <a:br>
              <a:rPr lang="en-US" sz="1600" dirty="0"/>
            </a:br>
            <a:r>
              <a:rPr lang="en-US" sz="1600" dirty="0"/>
              <a:t>    IPsec, ISAKMP, Kerberos, SNMPv3, SSL/TLS, WEP,</a:t>
            </a:r>
            <a:br>
              <a:rPr lang="en-US" sz="1600" dirty="0"/>
            </a:br>
            <a:r>
              <a:rPr lang="en-US" sz="1600" dirty="0"/>
              <a:t>    and WPA/WPA2</a:t>
            </a:r>
          </a:p>
          <a:p>
            <a:pPr marL="360000">
              <a:lnSpc>
                <a:spcPct val="100000"/>
              </a:lnSpc>
              <a:spcBef>
                <a:spcPts val="100"/>
              </a:spcBef>
              <a:spcAft>
                <a:spcPts val="100"/>
              </a:spcAft>
            </a:pPr>
            <a:r>
              <a:rPr lang="en-US" sz="1600" dirty="0"/>
              <a:t>Coloring rules</a:t>
            </a:r>
          </a:p>
          <a:p>
            <a:pPr marL="360000">
              <a:lnSpc>
                <a:spcPct val="100000"/>
              </a:lnSpc>
              <a:spcBef>
                <a:spcPts val="100"/>
              </a:spcBef>
              <a:spcAft>
                <a:spcPts val="100"/>
              </a:spcAft>
            </a:pPr>
            <a:r>
              <a:rPr lang="en-US" sz="1600" dirty="0"/>
              <a:t>Output can be exported</a:t>
            </a:r>
          </a:p>
        </p:txBody>
      </p:sp>
      <p:sp>
        <p:nvSpPr>
          <p:cNvPr id="5" name="Text Placeholder 4">
            <a:extLst>
              <a:ext uri="{FF2B5EF4-FFF2-40B4-BE49-F238E27FC236}">
                <a16:creationId xmlns:a16="http://schemas.microsoft.com/office/drawing/2014/main" id="{E1EA28B4-AF91-4F96-BCD9-16A8423517FE}"/>
              </a:ext>
            </a:extLst>
          </p:cNvPr>
          <p:cNvSpPr>
            <a:spLocks noGrp="1"/>
          </p:cNvSpPr>
          <p:nvPr>
            <p:ph type="body" sz="quarter" idx="3"/>
          </p:nvPr>
        </p:nvSpPr>
        <p:spPr/>
        <p:txBody>
          <a:bodyPr/>
          <a:lstStyle/>
          <a:p>
            <a:r>
              <a:rPr lang="en-CA" dirty="0"/>
              <a:t>Fiddler</a:t>
            </a:r>
          </a:p>
        </p:txBody>
      </p:sp>
      <p:sp>
        <p:nvSpPr>
          <p:cNvPr id="6" name="Content Placeholder 5">
            <a:extLst>
              <a:ext uri="{FF2B5EF4-FFF2-40B4-BE49-F238E27FC236}">
                <a16:creationId xmlns:a16="http://schemas.microsoft.com/office/drawing/2014/main" id="{B1FA40E4-EA08-4B73-A034-8ADB44AC6269}"/>
              </a:ext>
            </a:extLst>
          </p:cNvPr>
          <p:cNvSpPr>
            <a:spLocks noGrp="1"/>
          </p:cNvSpPr>
          <p:nvPr>
            <p:ph sz="quarter" idx="4"/>
          </p:nvPr>
        </p:nvSpPr>
        <p:spPr>
          <a:xfrm>
            <a:off x="6666634" y="2851331"/>
            <a:ext cx="4704999" cy="4006668"/>
          </a:xfrm>
        </p:spPr>
        <p:txBody>
          <a:bodyPr>
            <a:normAutofit/>
          </a:bodyPr>
          <a:lstStyle/>
          <a:p>
            <a:pPr marL="360000">
              <a:lnSpc>
                <a:spcPct val="100000"/>
              </a:lnSpc>
              <a:spcBef>
                <a:spcPts val="100"/>
              </a:spcBef>
              <a:spcAft>
                <a:spcPts val="100"/>
              </a:spcAft>
            </a:pPr>
            <a:r>
              <a:rPr lang="en-US" sz="1600" dirty="0"/>
              <a:t>Web Session Manipulation</a:t>
            </a:r>
          </a:p>
          <a:p>
            <a:pPr marL="360000">
              <a:lnSpc>
                <a:spcPct val="100000"/>
              </a:lnSpc>
              <a:spcBef>
                <a:spcPts val="100"/>
              </a:spcBef>
              <a:spcAft>
                <a:spcPts val="100"/>
              </a:spcAft>
            </a:pPr>
            <a:r>
              <a:rPr lang="en-US" sz="1600" dirty="0"/>
              <a:t>Performance Testing</a:t>
            </a:r>
          </a:p>
          <a:p>
            <a:pPr marL="360000">
              <a:lnSpc>
                <a:spcPct val="100000"/>
              </a:lnSpc>
              <a:spcBef>
                <a:spcPts val="100"/>
              </a:spcBef>
              <a:spcAft>
                <a:spcPts val="100"/>
              </a:spcAft>
            </a:pPr>
            <a:r>
              <a:rPr lang="en-US" sz="1600" dirty="0"/>
              <a:t>Security Testing</a:t>
            </a:r>
          </a:p>
          <a:p>
            <a:pPr marL="360000">
              <a:lnSpc>
                <a:spcPct val="100000"/>
              </a:lnSpc>
              <a:spcBef>
                <a:spcPts val="100"/>
              </a:spcBef>
              <a:spcAft>
                <a:spcPts val="100"/>
              </a:spcAft>
            </a:pPr>
            <a:r>
              <a:rPr lang="en-US" sz="1600" dirty="0"/>
              <a:t>HTTP/HTTPS Traffic Recording</a:t>
            </a:r>
          </a:p>
          <a:p>
            <a:pPr marL="360000">
              <a:lnSpc>
                <a:spcPct val="100000"/>
              </a:lnSpc>
              <a:spcBef>
                <a:spcPts val="100"/>
              </a:spcBef>
              <a:spcAft>
                <a:spcPts val="100"/>
              </a:spcAft>
            </a:pPr>
            <a:r>
              <a:rPr lang="en-US" sz="1600" dirty="0"/>
              <a:t>Web Debugging</a:t>
            </a:r>
          </a:p>
        </p:txBody>
      </p:sp>
      <p:pic>
        <p:nvPicPr>
          <p:cNvPr id="7" name="Picture 6">
            <a:extLst>
              <a:ext uri="{FF2B5EF4-FFF2-40B4-BE49-F238E27FC236}">
                <a16:creationId xmlns:a16="http://schemas.microsoft.com/office/drawing/2014/main" id="{F438ED55-1EDF-4DDE-9037-98674DD97DCD}"/>
              </a:ext>
            </a:extLst>
          </p:cNvPr>
          <p:cNvPicPr/>
          <p:nvPr/>
        </p:nvPicPr>
        <p:blipFill>
          <a:blip r:embed="rId2" cstate="email">
            <a:extLst>
              <a:ext uri="{28A0092B-C50C-407E-A947-70E740481C1C}">
                <a14:useLocalDpi xmlns:a14="http://schemas.microsoft.com/office/drawing/2010/main"/>
              </a:ext>
            </a:extLst>
          </a:blip>
          <a:srcRect/>
          <a:stretch>
            <a:fillRect/>
          </a:stretch>
        </p:blipFill>
        <p:spPr bwMode="auto">
          <a:xfrm flipV="1">
            <a:off x="2134488" y="2333835"/>
            <a:ext cx="474797" cy="474797"/>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grpSp>
        <p:nvGrpSpPr>
          <p:cNvPr id="13" name="Group 12">
            <a:extLst>
              <a:ext uri="{FF2B5EF4-FFF2-40B4-BE49-F238E27FC236}">
                <a16:creationId xmlns:a16="http://schemas.microsoft.com/office/drawing/2014/main" id="{365D93B0-FAE6-4E60-B854-0EC24BAB9933}"/>
              </a:ext>
            </a:extLst>
          </p:cNvPr>
          <p:cNvGrpSpPr/>
          <p:nvPr/>
        </p:nvGrpSpPr>
        <p:grpSpPr>
          <a:xfrm>
            <a:off x="6077338" y="2285316"/>
            <a:ext cx="531844" cy="531844"/>
            <a:chOff x="7557796" y="2799184"/>
            <a:chExt cx="2194296" cy="2194296"/>
          </a:xfrm>
        </p:grpSpPr>
        <p:sp>
          <p:nvSpPr>
            <p:cNvPr id="14" name="Rectangle 13">
              <a:extLst>
                <a:ext uri="{FF2B5EF4-FFF2-40B4-BE49-F238E27FC236}">
                  <a16:creationId xmlns:a16="http://schemas.microsoft.com/office/drawing/2014/main" id="{4D23D2D9-DC1E-46F9-9E66-E96980FD8D11}"/>
                </a:ext>
              </a:extLst>
            </p:cNvPr>
            <p:cNvSpPr/>
            <p:nvPr/>
          </p:nvSpPr>
          <p:spPr>
            <a:xfrm>
              <a:off x="7557796" y="2799184"/>
              <a:ext cx="2194296" cy="2194296"/>
            </a:xfrm>
            <a:prstGeom prst="rect">
              <a:avLst/>
            </a:prstGeom>
            <a:solidFill>
              <a:srgbClr val="2CB044"/>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E48FF3EE-93F0-4F60-AD8F-DC521BD3F44D}"/>
                </a:ext>
              </a:extLst>
            </p:cNvPr>
            <p:cNvSpPr txBox="1"/>
            <p:nvPr/>
          </p:nvSpPr>
          <p:spPr>
            <a:xfrm>
              <a:off x="7557796" y="3434664"/>
              <a:ext cx="2194296" cy="1269834"/>
            </a:xfrm>
            <a:prstGeom prst="rect">
              <a:avLst/>
            </a:prstGeom>
            <a:noFill/>
          </p:spPr>
          <p:txBody>
            <a:bodyPr wrap="square" rtlCol="0">
              <a:spAutoFit/>
            </a:bodyPr>
            <a:lstStyle/>
            <a:p>
              <a:pPr algn="ctr"/>
              <a:r>
                <a:rPr lang="en-CA" sz="1400" dirty="0"/>
                <a:t>F</a:t>
              </a:r>
            </a:p>
          </p:txBody>
        </p:sp>
      </p:grpSp>
    </p:spTree>
    <p:extLst>
      <p:ext uri="{BB962C8B-B14F-4D97-AF65-F5344CB8AC3E}">
        <p14:creationId xmlns:p14="http://schemas.microsoft.com/office/powerpoint/2010/main" val="3032657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81" name="Picture 80">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83" name="Picture 82">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85" name="Rectangle 84">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Rectangle 86">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Rectangle 88">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1" name="Rectangle 90">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3" name="TextBox 92">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95" name="Rectangle 94">
            <a:extLst>
              <a:ext uri="{FF2B5EF4-FFF2-40B4-BE49-F238E27FC236}">
                <a16:creationId xmlns:a16="http://schemas.microsoft.com/office/drawing/2014/main" id="{4DA9E8CC-6C73-43E6-AF09-B4B1083BC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C6DFF5FD-BEF9-4B06-B7C2-58C5CFC92B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99" name="Picture 98">
            <a:extLst>
              <a:ext uri="{FF2B5EF4-FFF2-40B4-BE49-F238E27FC236}">
                <a16:creationId xmlns:a16="http://schemas.microsoft.com/office/drawing/2014/main" id="{C9A18D1D-88E7-41EF-892F-C99BDEEE5E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01" name="Rectangle 100">
            <a:extLst>
              <a:ext uri="{FF2B5EF4-FFF2-40B4-BE49-F238E27FC236}">
                <a16:creationId xmlns:a16="http://schemas.microsoft.com/office/drawing/2014/main" id="{113E1A2F-E5D7-4888-BA8C-1CDDC7CE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625649A-4F9D-4D90-8F0A-433D7A1F6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2167540" y="5952968"/>
            <a:ext cx="8445357" cy="883524"/>
          </a:xfrm>
        </p:spPr>
        <p:txBody>
          <a:bodyPr vert="horz" lIns="91440" tIns="45720" rIns="91440" bIns="45720" rtlCol="0" anchor="t">
            <a:normAutofit/>
          </a:bodyPr>
          <a:lstStyle/>
          <a:p>
            <a:r>
              <a:rPr lang="en-CA" sz="1200" dirty="0"/>
              <a:t>Wireshark</a:t>
            </a:r>
            <a:br>
              <a:rPr lang="en-CA" sz="1200" dirty="0"/>
            </a:br>
            <a:r>
              <a:rPr lang="en-CA" sz="1200" dirty="0"/>
              <a:t>Details about Packets</a:t>
            </a:r>
            <a:br>
              <a:rPr lang="en-CA" sz="1200" dirty="0"/>
            </a:br>
            <a:r>
              <a:rPr lang="en-CA" sz="1050" dirty="0"/>
              <a:t>Red may not mean bad.</a:t>
            </a:r>
            <a:br>
              <a:rPr lang="en-CA" sz="1200" dirty="0"/>
            </a:br>
            <a:endParaRPr lang="en-US" sz="1200" dirty="0"/>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1051120" y="4563208"/>
            <a:ext cx="9561777" cy="1389760"/>
          </a:xfrm>
        </p:spPr>
        <p:txBody>
          <a:bodyPr vert="horz" lIns="91440" tIns="0" rIns="91440" bIns="45720" rtlCol="0" anchor="b">
            <a:normAutofit/>
          </a:bodyPr>
          <a:lstStyle/>
          <a:p>
            <a:r>
              <a:rPr lang="en-US" sz="1800" dirty="0"/>
              <a:t>Now we can see the Flags of each connection, but I’m horrible at reading hex bitmasks.</a:t>
            </a:r>
          </a:p>
          <a:p>
            <a:r>
              <a:rPr lang="en-US" sz="1800" dirty="0"/>
              <a:t>Let’s add a custom LUA filter by following the instructions from this blog: </a:t>
            </a:r>
            <a:br>
              <a:rPr lang="en-US" sz="1800" dirty="0"/>
            </a:br>
            <a:r>
              <a:rPr lang="en-CA" sz="1800" dirty="0">
                <a:hlinkClick r:id="rId5"/>
              </a:rPr>
              <a:t>https://blog.didierstevens.com/2014/04/28/tcp-flags-for-wireshark/</a:t>
            </a:r>
            <a:endParaRPr lang="en-US" sz="1800" dirty="0"/>
          </a:p>
        </p:txBody>
      </p:sp>
      <p:sp>
        <p:nvSpPr>
          <p:cNvPr id="105" name="Rectangle 104">
            <a:extLst>
              <a:ext uri="{FF2B5EF4-FFF2-40B4-BE49-F238E27FC236}">
                <a16:creationId xmlns:a16="http://schemas.microsoft.com/office/drawing/2014/main" id="{B6F31202-25B1-43E6-94C1-CDCAFFE33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88507C5-B772-411D-B50E-0C075AD25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1AF8FFB-B158-4A29-82BF-F6BE9D18DE1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23767" y="0"/>
            <a:ext cx="10375349" cy="4563208"/>
          </a:xfrm>
          <a:prstGeom prst="rect">
            <a:avLst/>
          </a:prstGeom>
        </p:spPr>
      </p:pic>
      <p:sp>
        <p:nvSpPr>
          <p:cNvPr id="5" name="Rectangle 4">
            <a:extLst>
              <a:ext uri="{FF2B5EF4-FFF2-40B4-BE49-F238E27FC236}">
                <a16:creationId xmlns:a16="http://schemas.microsoft.com/office/drawing/2014/main" id="{EAEE17BC-AA58-42B9-AD3E-E5F01EDDEA7B}"/>
              </a:ext>
            </a:extLst>
          </p:cNvPr>
          <p:cNvSpPr/>
          <p:nvPr/>
        </p:nvSpPr>
        <p:spPr>
          <a:xfrm>
            <a:off x="6211441" y="74815"/>
            <a:ext cx="332678" cy="1853738"/>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79342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EDFD2F-1480-498D-9A62-BA55B14A3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2D381FB-9400-4C85-9074-8D2C4A88D8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4" name="Picture 13">
            <a:extLst>
              <a:ext uri="{FF2B5EF4-FFF2-40B4-BE49-F238E27FC236}">
                <a16:creationId xmlns:a16="http://schemas.microsoft.com/office/drawing/2014/main" id="{048C39C2-D375-4197-8882-9EBD58C853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6" name="Rectangle 15">
            <a:extLst>
              <a:ext uri="{FF2B5EF4-FFF2-40B4-BE49-F238E27FC236}">
                <a16:creationId xmlns:a16="http://schemas.microsoft.com/office/drawing/2014/main" id="{C306EEC9-6E83-4555-A9D3-7910ED27B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86F7B80-3B04-4C72-BA77-E34EF7FAC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D1AC6C6-FE68-4B13-BFCF-D0E8B3D81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966306" y="808056"/>
            <a:ext cx="3666245" cy="1077229"/>
          </a:xfrm>
        </p:spPr>
        <p:txBody>
          <a:bodyPr vert="horz" lIns="91440" tIns="45720" rIns="91440" bIns="45720" rtlCol="0">
            <a:normAutofit/>
          </a:bodyPr>
          <a:lstStyle/>
          <a:p>
            <a:pPr algn="l"/>
            <a:r>
              <a:rPr lang="en-CA" sz="1500" dirty="0"/>
              <a:t>Wireshark</a:t>
            </a:r>
            <a:br>
              <a:rPr lang="en-CA" sz="1500" dirty="0"/>
            </a:br>
            <a:r>
              <a:rPr lang="en-CA" sz="1500" dirty="0"/>
              <a:t>Details about Packets</a:t>
            </a:r>
            <a:br>
              <a:rPr lang="en-CA" sz="1500" dirty="0"/>
            </a:br>
            <a:r>
              <a:rPr lang="en-CA" sz="1200" dirty="0"/>
              <a:t>Red may not mean bad.</a:t>
            </a:r>
            <a:br>
              <a:rPr lang="en-CA" sz="1500" dirty="0"/>
            </a:br>
            <a:endParaRPr lang="en-US" sz="1500" dirty="0"/>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966306" y="2052116"/>
            <a:ext cx="4461328" cy="3997828"/>
          </a:xfrm>
        </p:spPr>
        <p:txBody>
          <a:bodyPr vert="horz" lIns="91440" tIns="0" rIns="91440" bIns="45720" rtlCol="0">
            <a:normAutofit fontScale="92500" lnSpcReduction="10000"/>
          </a:bodyPr>
          <a:lstStyle/>
          <a:p>
            <a:r>
              <a:rPr lang="en-US" sz="1600" dirty="0"/>
              <a:t>Download </a:t>
            </a:r>
            <a:r>
              <a:rPr lang="en-US" sz="1600" dirty="0">
                <a:hlinkClick r:id="rId5"/>
              </a:rPr>
              <a:t>http://didierstevens.com/files/software/wireshark-lua-dissectors_V0_0_3.zip</a:t>
            </a:r>
            <a:endParaRPr lang="en-US" sz="1600" dirty="0"/>
          </a:p>
          <a:p>
            <a:r>
              <a:rPr lang="en-US" sz="1600" dirty="0"/>
              <a:t>In the zip file, Copy: </a:t>
            </a:r>
            <a:r>
              <a:rPr lang="en-US" sz="1600" dirty="0" err="1"/>
              <a:t>tcp</a:t>
            </a:r>
            <a:r>
              <a:rPr lang="en-US" sz="1600" dirty="0"/>
              <a:t>-flags-</a:t>
            </a:r>
            <a:r>
              <a:rPr lang="en-US" sz="1600" dirty="0" err="1"/>
              <a:t>dissector.lua</a:t>
            </a:r>
            <a:br>
              <a:rPr lang="en-US" sz="1600" dirty="0"/>
            </a:br>
            <a:r>
              <a:rPr lang="en-US" sz="1600" dirty="0"/>
              <a:t>To</a:t>
            </a:r>
            <a:br>
              <a:rPr lang="en-US" sz="1600" dirty="0"/>
            </a:br>
            <a:r>
              <a:rPr lang="en-US" sz="1600" dirty="0"/>
              <a:t>C:\Program Files\Wireshark\plugins</a:t>
            </a:r>
          </a:p>
          <a:p>
            <a:r>
              <a:rPr lang="en-US" sz="1600" dirty="0"/>
              <a:t>Restart Wireshark</a:t>
            </a:r>
          </a:p>
          <a:p>
            <a:r>
              <a:rPr lang="en-US" sz="1600" dirty="0"/>
              <a:t>Filter for: </a:t>
            </a:r>
            <a:r>
              <a:rPr lang="en-US" sz="1600" b="1" dirty="0" err="1"/>
              <a:t>tcp.stream</a:t>
            </a:r>
            <a:r>
              <a:rPr lang="en-US" sz="1600" b="1" dirty="0"/>
              <a:t> eq 1222</a:t>
            </a:r>
          </a:p>
          <a:p>
            <a:r>
              <a:rPr lang="en-US" sz="1600" dirty="0"/>
              <a:t>In the Packet Details window, we now see “TCP Flags”.</a:t>
            </a:r>
          </a:p>
          <a:p>
            <a:r>
              <a:rPr lang="en-US" sz="1600" dirty="0"/>
              <a:t>Right click on it, and “Apply as Column”</a:t>
            </a:r>
          </a:p>
          <a:p>
            <a:endParaRPr lang="en-US" sz="1600" dirty="0"/>
          </a:p>
        </p:txBody>
      </p:sp>
      <p:sp>
        <p:nvSpPr>
          <p:cNvPr id="22" name="Rectangle 21">
            <a:extLst>
              <a:ext uri="{FF2B5EF4-FFF2-40B4-BE49-F238E27FC236}">
                <a16:creationId xmlns:a16="http://schemas.microsoft.com/office/drawing/2014/main" id="{7E2C0214-1438-4F5F-8BB7-847D7B2B3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151" y="0"/>
            <a:ext cx="595084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CE6A305-71AD-43FA-9E26-90CCB80379F7}"/>
              </a:ext>
            </a:extLst>
          </p:cNvPr>
          <p:cNvPicPr>
            <a:picLocks noChangeAspect="1"/>
          </p:cNvPicPr>
          <p:nvPr/>
        </p:nvPicPr>
        <p:blipFill>
          <a:blip r:embed="rId6"/>
          <a:stretch>
            <a:fillRect/>
          </a:stretch>
        </p:blipFill>
        <p:spPr>
          <a:xfrm>
            <a:off x="5756053" y="746549"/>
            <a:ext cx="5303975" cy="5364361"/>
          </a:xfrm>
          <a:prstGeom prst="rect">
            <a:avLst/>
          </a:prstGeom>
          <a:ln w="12700">
            <a:noFill/>
          </a:ln>
        </p:spPr>
      </p:pic>
      <p:sp>
        <p:nvSpPr>
          <p:cNvPr id="24" name="Rectangle 23">
            <a:extLst>
              <a:ext uri="{FF2B5EF4-FFF2-40B4-BE49-F238E27FC236}">
                <a16:creationId xmlns:a16="http://schemas.microsoft.com/office/drawing/2014/main" id="{41CFFB3C-DBCC-498B-B635-CD1FA730D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6044" y="240175"/>
            <a:ext cx="5461080" cy="637183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BB289EA-43E0-4FC3-A38C-8168D8F18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240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81" name="Picture 80">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83" name="Picture 82">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85" name="Rectangle 84">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Rectangle 86">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Rectangle 88">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1" name="Rectangle 90">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3" name="TextBox 92">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95" name="Rectangle 94">
            <a:extLst>
              <a:ext uri="{FF2B5EF4-FFF2-40B4-BE49-F238E27FC236}">
                <a16:creationId xmlns:a16="http://schemas.microsoft.com/office/drawing/2014/main" id="{4DA9E8CC-6C73-43E6-AF09-B4B1083BC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C6DFF5FD-BEF9-4B06-B7C2-58C5CFC92B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99" name="Picture 98">
            <a:extLst>
              <a:ext uri="{FF2B5EF4-FFF2-40B4-BE49-F238E27FC236}">
                <a16:creationId xmlns:a16="http://schemas.microsoft.com/office/drawing/2014/main" id="{C9A18D1D-88E7-41EF-892F-C99BDEEE5E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01" name="Rectangle 100">
            <a:extLst>
              <a:ext uri="{FF2B5EF4-FFF2-40B4-BE49-F238E27FC236}">
                <a16:creationId xmlns:a16="http://schemas.microsoft.com/office/drawing/2014/main" id="{113E1A2F-E5D7-4888-BA8C-1CDDC7CE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625649A-4F9D-4D90-8F0A-433D7A1F6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2167540" y="5952968"/>
            <a:ext cx="8445357" cy="883524"/>
          </a:xfrm>
        </p:spPr>
        <p:txBody>
          <a:bodyPr vert="horz" lIns="91440" tIns="45720" rIns="91440" bIns="45720" rtlCol="0" anchor="t">
            <a:normAutofit/>
          </a:bodyPr>
          <a:lstStyle/>
          <a:p>
            <a:r>
              <a:rPr lang="en-CA" sz="1200" dirty="0"/>
              <a:t>Wireshark</a:t>
            </a:r>
            <a:br>
              <a:rPr lang="en-CA" sz="1200" dirty="0"/>
            </a:br>
            <a:r>
              <a:rPr lang="en-CA" sz="1200" dirty="0"/>
              <a:t>Details about Packets</a:t>
            </a:r>
            <a:br>
              <a:rPr lang="en-CA" sz="1200" dirty="0"/>
            </a:br>
            <a:r>
              <a:rPr lang="en-CA" sz="1050" dirty="0"/>
              <a:t>Red may not mean bad.</a:t>
            </a:r>
            <a:br>
              <a:rPr lang="en-CA" sz="1200" dirty="0"/>
            </a:br>
            <a:endParaRPr lang="en-US" sz="1200" dirty="0"/>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1051120" y="4651049"/>
            <a:ext cx="9561777" cy="1389760"/>
          </a:xfrm>
        </p:spPr>
        <p:txBody>
          <a:bodyPr vert="horz" lIns="91440" tIns="0" rIns="91440" bIns="45720" rtlCol="0" anchor="ctr">
            <a:normAutofit fontScale="92500" lnSpcReduction="20000"/>
          </a:bodyPr>
          <a:lstStyle/>
          <a:p>
            <a:pPr>
              <a:spcBef>
                <a:spcPts val="0"/>
              </a:spcBef>
              <a:spcAft>
                <a:spcPts val="0"/>
              </a:spcAft>
            </a:pPr>
            <a:r>
              <a:rPr lang="en-US" sz="1800" dirty="0"/>
              <a:t>A “SNORT” style TCP Flag list.  Lovely!</a:t>
            </a:r>
          </a:p>
          <a:p>
            <a:pPr>
              <a:spcBef>
                <a:spcPts val="0"/>
              </a:spcBef>
              <a:spcAft>
                <a:spcPts val="0"/>
              </a:spcAft>
            </a:pPr>
            <a:r>
              <a:rPr lang="en-US" sz="1800" dirty="0"/>
              <a:t>My working knowledge of TCP is limited, but I think this looks like the client negotiating an anticipated disconnect, and the packets are slightly out of order.</a:t>
            </a:r>
          </a:p>
          <a:p>
            <a:pPr>
              <a:spcBef>
                <a:spcPts val="0"/>
              </a:spcBef>
              <a:spcAft>
                <a:spcPts val="0"/>
              </a:spcAft>
            </a:pPr>
            <a:r>
              <a:rPr lang="en-US" sz="1800" dirty="0"/>
              <a:t>A*R = Client is </a:t>
            </a:r>
            <a:r>
              <a:rPr lang="en-US" sz="1800" b="1" dirty="0"/>
              <a:t>A</a:t>
            </a:r>
            <a:r>
              <a:rPr lang="en-US" sz="1800" dirty="0"/>
              <a:t>cknowledging the packet, and sending a </a:t>
            </a:r>
            <a:r>
              <a:rPr lang="en-US" sz="1800" b="1" dirty="0"/>
              <a:t>R</a:t>
            </a:r>
            <a:r>
              <a:rPr lang="en-US" sz="1800" dirty="0"/>
              <a:t>eset.</a:t>
            </a:r>
          </a:p>
          <a:p>
            <a:pPr>
              <a:spcBef>
                <a:spcPts val="0"/>
              </a:spcBef>
              <a:spcAft>
                <a:spcPts val="0"/>
              </a:spcAft>
            </a:pPr>
            <a:r>
              <a:rPr lang="en-US" sz="1800" dirty="0"/>
              <a:t>*R* = </a:t>
            </a:r>
            <a:r>
              <a:rPr lang="en-US" sz="1800" b="1" dirty="0"/>
              <a:t>R</a:t>
            </a:r>
            <a:r>
              <a:rPr lang="en-US" sz="1800" dirty="0"/>
              <a:t>eset</a:t>
            </a:r>
          </a:p>
        </p:txBody>
      </p:sp>
      <p:sp>
        <p:nvSpPr>
          <p:cNvPr id="105" name="Rectangle 104">
            <a:extLst>
              <a:ext uri="{FF2B5EF4-FFF2-40B4-BE49-F238E27FC236}">
                <a16:creationId xmlns:a16="http://schemas.microsoft.com/office/drawing/2014/main" id="{B6F31202-25B1-43E6-94C1-CDCAFFE33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88507C5-B772-411D-B50E-0C075AD25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EB99B16-890E-4A5B-8AB1-F1D69AACC8C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91720" y="0"/>
            <a:ext cx="9607496" cy="4651049"/>
          </a:xfrm>
          <a:prstGeom prst="rect">
            <a:avLst/>
          </a:prstGeom>
        </p:spPr>
      </p:pic>
    </p:spTree>
    <p:extLst>
      <p:ext uri="{BB962C8B-B14F-4D97-AF65-F5344CB8AC3E}">
        <p14:creationId xmlns:p14="http://schemas.microsoft.com/office/powerpoint/2010/main" val="203254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966305" y="0"/>
            <a:ext cx="3666245" cy="1077229"/>
          </a:xfrm>
        </p:spPr>
        <p:txBody>
          <a:bodyPr vert="horz" lIns="91440" tIns="45720" rIns="91440" bIns="45720" rtlCol="0">
            <a:normAutofit/>
          </a:bodyPr>
          <a:lstStyle/>
          <a:p>
            <a:pPr algn="l"/>
            <a:r>
              <a:rPr lang="en-CA" sz="1500" dirty="0"/>
              <a:t>Wireshark</a:t>
            </a:r>
            <a:br>
              <a:rPr lang="en-CA" sz="1500" dirty="0"/>
            </a:br>
            <a:r>
              <a:rPr lang="en-CA" sz="1500" dirty="0"/>
              <a:t>Details about Packets</a:t>
            </a:r>
            <a:br>
              <a:rPr lang="en-CA" sz="1500" dirty="0"/>
            </a:br>
            <a:r>
              <a:rPr lang="en-CA" sz="1200" dirty="0"/>
              <a:t>Red may not mean bad.</a:t>
            </a:r>
            <a:br>
              <a:rPr lang="en-CA" sz="1500" dirty="0"/>
            </a:br>
            <a:endParaRPr lang="en-US" sz="1500" dirty="0"/>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966305" y="676275"/>
            <a:ext cx="10397019" cy="6181725"/>
          </a:xfrm>
        </p:spPr>
        <p:txBody>
          <a:bodyPr vert="horz" lIns="91440" tIns="0" rIns="91440" bIns="45720" rtlCol="0">
            <a:normAutofit fontScale="92500" lnSpcReduction="10000"/>
          </a:bodyPr>
          <a:lstStyle/>
          <a:p>
            <a:pPr marL="0" indent="0">
              <a:buNone/>
            </a:pPr>
            <a:r>
              <a:rPr lang="en-CA" dirty="0"/>
              <a:t>MATE</a:t>
            </a:r>
          </a:p>
          <a:p>
            <a:pPr marL="0" indent="0">
              <a:buNone/>
            </a:pPr>
            <a:r>
              <a:rPr lang="en-CA" dirty="0"/>
              <a:t>The Meta Analysis and Tracing Engine (MATE) is my go to extension to configure on a new Wireshark install.  You’ll see it in screen shots and I’ll casually refer to it.</a:t>
            </a:r>
          </a:p>
          <a:p>
            <a:pPr marL="0" indent="0">
              <a:buNone/>
            </a:pPr>
            <a:r>
              <a:rPr lang="en-CA" i="1" dirty="0"/>
              <a:t>Examples taken from: </a:t>
            </a:r>
            <a:r>
              <a:rPr lang="en-CA" i="1" dirty="0">
                <a:hlinkClick r:id="rId2" tooltip="https://wiki.wireshark.org/Mate/Examples"/>
              </a:rPr>
              <a:t>https://wiki.wireshark.org/Mate/Examples</a:t>
            </a:r>
            <a:endParaRPr lang="en-CA" dirty="0"/>
          </a:p>
          <a:p>
            <a:pPr marL="0" indent="0">
              <a:buNone/>
            </a:pPr>
            <a:r>
              <a:rPr lang="en-CA" i="1" dirty="0" err="1"/>
              <a:t>Cloudshark</a:t>
            </a:r>
            <a:r>
              <a:rPr lang="en-CA" i="1" dirty="0"/>
              <a:t> Link: </a:t>
            </a:r>
            <a:r>
              <a:rPr lang="en-CA" i="1" dirty="0">
                <a:hlinkClick r:id="rId3" tooltip="http://cloudshark.org/captures/9279c75f8161"/>
              </a:rPr>
              <a:t>http://cloudshark.org/captures/9279c75f8161</a:t>
            </a:r>
            <a:endParaRPr lang="en-CA" dirty="0"/>
          </a:p>
          <a:p>
            <a:pPr marL="0" indent="0">
              <a:buNone/>
            </a:pPr>
            <a:r>
              <a:rPr lang="en-CA" dirty="0"/>
              <a:t>MATE groups everything in Protocol Data Units (PDUs), a PDU is a specific block of information transferred over a network. </a:t>
            </a:r>
            <a:r>
              <a:rPr lang="en-CA" i="1" dirty="0">
                <a:hlinkClick r:id="rId4" tooltip="https://techterms.com/definition/pdu"/>
              </a:rPr>
              <a:t>https://techterms.com/definition/pdu</a:t>
            </a:r>
            <a:endParaRPr lang="en-CA" dirty="0"/>
          </a:p>
          <a:p>
            <a:pPr marL="0" indent="0">
              <a:buNone/>
            </a:pPr>
            <a:r>
              <a:rPr lang="en-CA" dirty="0"/>
              <a:t>Sessions that last less longer than one second</a:t>
            </a:r>
          </a:p>
          <a:p>
            <a:pPr marL="0" indent="0">
              <a:buNone/>
            </a:pPr>
            <a:r>
              <a:rPr lang="en-CA" b="1" dirty="0"/>
              <a:t>	</a:t>
            </a:r>
            <a:r>
              <a:rPr lang="en-CA" b="1" dirty="0" err="1"/>
              <a:t>mate.tcp_ses.Time</a:t>
            </a:r>
            <a:r>
              <a:rPr lang="en-CA" b="1" dirty="0"/>
              <a:t> &gt; 1</a:t>
            </a:r>
          </a:p>
          <a:p>
            <a:pPr marL="0" indent="0">
              <a:buNone/>
            </a:pPr>
            <a:r>
              <a:rPr lang="en-CA" dirty="0"/>
              <a:t>This is great for narrowing down any type of sessions which don't last long. If you are looking for timeouts or other types of issues, this will be valuable.</a:t>
            </a:r>
          </a:p>
          <a:p>
            <a:pPr marL="0" indent="0">
              <a:buNone/>
            </a:pPr>
            <a:r>
              <a:rPr lang="en-CA" dirty="0" err="1"/>
              <a:t>Tcp</a:t>
            </a:r>
            <a:r>
              <a:rPr lang="en-CA" dirty="0"/>
              <a:t> sessions that have less than 5 packets.</a:t>
            </a:r>
          </a:p>
          <a:p>
            <a:pPr marL="0" indent="0">
              <a:buNone/>
            </a:pPr>
            <a:r>
              <a:rPr lang="en-CA" b="1" dirty="0"/>
              <a:t>	</a:t>
            </a:r>
            <a:r>
              <a:rPr lang="en-CA" b="1" dirty="0" err="1"/>
              <a:t>mate.tcp_ses.NumOfPdus</a:t>
            </a:r>
            <a:r>
              <a:rPr lang="en-CA" b="1" dirty="0"/>
              <a:t> &lt; 5</a:t>
            </a:r>
          </a:p>
        </p:txBody>
      </p:sp>
    </p:spTree>
    <p:extLst>
      <p:ext uri="{BB962C8B-B14F-4D97-AF65-F5344CB8AC3E}">
        <p14:creationId xmlns:p14="http://schemas.microsoft.com/office/powerpoint/2010/main" val="3606907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966305" y="0"/>
            <a:ext cx="3666245" cy="1077229"/>
          </a:xfrm>
        </p:spPr>
        <p:txBody>
          <a:bodyPr vert="horz" lIns="91440" tIns="45720" rIns="91440" bIns="45720" rtlCol="0">
            <a:normAutofit/>
          </a:bodyPr>
          <a:lstStyle/>
          <a:p>
            <a:pPr algn="l"/>
            <a:r>
              <a:rPr lang="en-CA" sz="1500" dirty="0"/>
              <a:t>Wireshark</a:t>
            </a:r>
            <a:br>
              <a:rPr lang="en-CA" sz="1500" dirty="0"/>
            </a:br>
            <a:r>
              <a:rPr lang="en-CA" sz="1500" dirty="0"/>
              <a:t>Details about Packets</a:t>
            </a:r>
            <a:br>
              <a:rPr lang="en-CA" sz="1500" dirty="0"/>
            </a:br>
            <a:r>
              <a:rPr lang="en-CA" sz="1200" dirty="0"/>
              <a:t>Red may not mean bad.</a:t>
            </a:r>
            <a:br>
              <a:rPr lang="en-CA" sz="1500" dirty="0"/>
            </a:br>
            <a:endParaRPr lang="en-US" sz="1500" dirty="0"/>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966305" y="676275"/>
            <a:ext cx="10397019" cy="6181725"/>
          </a:xfrm>
        </p:spPr>
        <p:txBody>
          <a:bodyPr vert="horz" lIns="91440" tIns="0" rIns="91440" bIns="45720" rtlCol="0">
            <a:normAutofit/>
          </a:bodyPr>
          <a:lstStyle/>
          <a:p>
            <a:pPr marL="0" indent="0">
              <a:buNone/>
            </a:pPr>
            <a:r>
              <a:rPr lang="en-CA" dirty="0"/>
              <a:t>MATE</a:t>
            </a:r>
          </a:p>
          <a:p>
            <a:pPr marL="0" indent="0">
              <a:buNone/>
            </a:pPr>
            <a:r>
              <a:rPr lang="en-CA" dirty="0"/>
              <a:t>A TCP session has a triple handshake, and usually at least a few exchanges after that. So if we search for sessions with less than 5 Packets, chances are it's an unreachable connection or something that's blocked off.</a:t>
            </a:r>
          </a:p>
          <a:p>
            <a:pPr marL="0" indent="0">
              <a:buNone/>
            </a:pPr>
            <a:r>
              <a:rPr lang="en-CA" dirty="0"/>
              <a:t>Packets for the third </a:t>
            </a:r>
            <a:r>
              <a:rPr lang="en-CA" dirty="0" err="1"/>
              <a:t>tcp</a:t>
            </a:r>
            <a:r>
              <a:rPr lang="en-CA" dirty="0"/>
              <a:t> session MATE has found </a:t>
            </a:r>
            <a:r>
              <a:rPr lang="en-CA" i="1" dirty="0"/>
              <a:t>This is the (Stream Index - 1):</a:t>
            </a:r>
            <a:endParaRPr lang="en-CA" dirty="0"/>
          </a:p>
          <a:p>
            <a:pPr marL="0" indent="0">
              <a:buNone/>
            </a:pPr>
            <a:r>
              <a:rPr lang="en-CA" dirty="0"/>
              <a:t>	</a:t>
            </a:r>
            <a:r>
              <a:rPr lang="en-CA" b="1" dirty="0" err="1"/>
              <a:t>mate.tcp_ses</a:t>
            </a:r>
            <a:r>
              <a:rPr lang="en-CA" b="1" dirty="0"/>
              <a:t> == 1</a:t>
            </a:r>
          </a:p>
          <a:p>
            <a:pPr marL="0" indent="0">
              <a:buNone/>
            </a:pPr>
            <a:r>
              <a:rPr lang="en-CA" dirty="0"/>
              <a:t>Show all unsuccessful TCP connection attempt retries (from the MATE documentation):</a:t>
            </a:r>
          </a:p>
          <a:p>
            <a:pPr marL="0" indent="0">
              <a:buNone/>
            </a:pPr>
            <a:r>
              <a:rPr lang="en-CA" i="1" dirty="0">
                <a:hlinkClick r:id="rId2" tooltip="https://osqa-ask.wireshark.org/questions/10640/how-to-find-syn-not-followed-by-a-synack/10758"/>
              </a:rPr>
              <a:t>https://osqa-ask.wireshark.org/questions/10640/how-to-find-syn-not-followed-by-a-synack/10758</a:t>
            </a:r>
            <a:endParaRPr lang="en-CA" dirty="0"/>
          </a:p>
          <a:p>
            <a:pPr marL="0" indent="0">
              <a:buNone/>
            </a:pPr>
            <a:r>
              <a:rPr lang="en-CA" sz="1800" dirty="0"/>
              <a:t>	</a:t>
            </a:r>
            <a:r>
              <a:rPr lang="en-CA" sz="1800" b="1" dirty="0"/>
              <a:t>(</a:t>
            </a:r>
            <a:r>
              <a:rPr lang="en-CA" sz="1800" b="1" dirty="0" err="1"/>
              <a:t>mate.tcp_ses.NumOfPdus</a:t>
            </a:r>
            <a:r>
              <a:rPr lang="en-CA" sz="1800" b="1" dirty="0"/>
              <a:t> &lt; 4) &amp;&amp; (</a:t>
            </a:r>
            <a:r>
              <a:rPr lang="en-CA" sz="1800" b="1" dirty="0" err="1"/>
              <a:t>tcp.flags</a:t>
            </a:r>
            <a:r>
              <a:rPr lang="en-CA" sz="1800" b="1" dirty="0"/>
              <a:t> eq 0x02 &amp;&amp; </a:t>
            </a:r>
            <a:r>
              <a:rPr lang="en-CA" sz="1800" b="1" dirty="0" err="1"/>
              <a:t>tcp.analysis.retransmission</a:t>
            </a:r>
            <a:r>
              <a:rPr lang="en-CA" sz="1800" b="1" dirty="0"/>
              <a:t>)</a:t>
            </a:r>
          </a:p>
          <a:p>
            <a:pPr marL="0" indent="0">
              <a:buNone/>
            </a:pPr>
            <a:r>
              <a:rPr lang="en-CA" dirty="0"/>
              <a:t>This filter adds to the previous ones, we look for any retries, and specifically packets that are less than 4. If we make this greater than 4, we can actually find packet loss in a particular connection.</a:t>
            </a:r>
          </a:p>
        </p:txBody>
      </p:sp>
    </p:spTree>
    <p:extLst>
      <p:ext uri="{BB962C8B-B14F-4D97-AF65-F5344CB8AC3E}">
        <p14:creationId xmlns:p14="http://schemas.microsoft.com/office/powerpoint/2010/main" val="2340879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966306" y="808056"/>
            <a:ext cx="3666245" cy="1077229"/>
          </a:xfrm>
        </p:spPr>
        <p:txBody>
          <a:bodyPr vert="horz" lIns="91440" tIns="45720" rIns="91440" bIns="45720" rtlCol="0">
            <a:normAutofit/>
          </a:bodyPr>
          <a:lstStyle/>
          <a:p>
            <a:pPr algn="l"/>
            <a:r>
              <a:rPr lang="en-CA" sz="1500" dirty="0"/>
              <a:t>Wireshark</a:t>
            </a:r>
            <a:br>
              <a:rPr lang="en-CA" sz="1500" dirty="0"/>
            </a:br>
            <a:r>
              <a:rPr lang="en-CA" sz="1500" dirty="0"/>
              <a:t>Details about Packets</a:t>
            </a:r>
            <a:br>
              <a:rPr lang="en-CA" sz="1500" dirty="0"/>
            </a:br>
            <a:r>
              <a:rPr lang="en-CA" sz="1200" dirty="0"/>
              <a:t>Red may not mean bad.</a:t>
            </a:r>
            <a:br>
              <a:rPr lang="en-CA" sz="1500" dirty="0"/>
            </a:br>
            <a:endParaRPr lang="en-US" sz="1500" dirty="0"/>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966306" y="1695796"/>
            <a:ext cx="4461328" cy="4354148"/>
          </a:xfrm>
        </p:spPr>
        <p:txBody>
          <a:bodyPr vert="horz" lIns="91440" tIns="0" rIns="91440" bIns="45720" rtlCol="0">
            <a:normAutofit/>
          </a:bodyPr>
          <a:lstStyle/>
          <a:p>
            <a:r>
              <a:rPr lang="en-US" sz="1600" dirty="0"/>
              <a:t>Edit &gt; Preferences &gt; Protocols &gt; MATE</a:t>
            </a:r>
          </a:p>
          <a:p>
            <a:r>
              <a:rPr lang="en-US" sz="1600" dirty="0"/>
              <a:t>Add the path to a MATE file, you can download one from the MATE manual:</a:t>
            </a:r>
          </a:p>
          <a:p>
            <a:pPr marL="0" indent="0">
              <a:buNone/>
            </a:pPr>
            <a:r>
              <a:rPr lang="en-CA" sz="1600" dirty="0">
                <a:hlinkClick r:id="rId2"/>
              </a:rPr>
              <a:t>https://wiki.wireshark.org/Mate/Examples</a:t>
            </a:r>
            <a:endParaRPr lang="en-US" sz="1600" dirty="0"/>
          </a:p>
        </p:txBody>
      </p:sp>
      <p:sp>
        <p:nvSpPr>
          <p:cNvPr id="6" name="TextBox 5">
            <a:extLst>
              <a:ext uri="{FF2B5EF4-FFF2-40B4-BE49-F238E27FC236}">
                <a16:creationId xmlns:a16="http://schemas.microsoft.com/office/drawing/2014/main" id="{0B9BA447-7665-46D4-89C0-C9849B0AFEEF}"/>
              </a:ext>
            </a:extLst>
          </p:cNvPr>
          <p:cNvSpPr txBox="1"/>
          <p:nvPr/>
        </p:nvSpPr>
        <p:spPr>
          <a:xfrm>
            <a:off x="5035435" y="704850"/>
            <a:ext cx="4039985" cy="5262979"/>
          </a:xfrm>
          <a:prstGeom prst="rect">
            <a:avLst/>
          </a:prstGeom>
          <a:noFill/>
        </p:spPr>
        <p:txBody>
          <a:bodyPr wrap="square" rtlCol="0">
            <a:spAutoFit/>
          </a:bodyPr>
          <a:lstStyle/>
          <a:p>
            <a:r>
              <a:rPr lang="en-CA" sz="800" dirty="0" err="1"/>
              <a:t>Pdu</a:t>
            </a:r>
            <a:r>
              <a:rPr lang="en-CA" sz="800" dirty="0"/>
              <a:t> </a:t>
            </a:r>
            <a:r>
              <a:rPr lang="en-CA" sz="800" dirty="0" err="1"/>
              <a:t>tcp_pdu</a:t>
            </a:r>
            <a:r>
              <a:rPr lang="en-CA" sz="800" dirty="0"/>
              <a:t> Proto </a:t>
            </a:r>
            <a:r>
              <a:rPr lang="en-CA" sz="800" dirty="0" err="1"/>
              <a:t>tcp</a:t>
            </a:r>
            <a:r>
              <a:rPr lang="en-CA" sz="800" dirty="0"/>
              <a:t> Transport </a:t>
            </a:r>
            <a:r>
              <a:rPr lang="en-CA" sz="800" dirty="0" err="1"/>
              <a:t>ip</a:t>
            </a:r>
            <a:r>
              <a:rPr lang="en-CA" sz="800" dirty="0"/>
              <a:t> {</a:t>
            </a:r>
          </a:p>
          <a:p>
            <a:r>
              <a:rPr lang="en-CA" sz="800" dirty="0"/>
              <a:t>    Extract </a:t>
            </a:r>
            <a:r>
              <a:rPr lang="en-CA" sz="800" dirty="0" err="1"/>
              <a:t>addr</a:t>
            </a:r>
            <a:r>
              <a:rPr lang="en-CA" sz="800" dirty="0"/>
              <a:t> From </a:t>
            </a:r>
            <a:r>
              <a:rPr lang="en-CA" sz="800" dirty="0" err="1"/>
              <a:t>ip.addr</a:t>
            </a:r>
            <a:r>
              <a:rPr lang="en-CA" sz="800" dirty="0"/>
              <a:t>;</a:t>
            </a:r>
          </a:p>
          <a:p>
            <a:r>
              <a:rPr lang="en-CA" sz="800" dirty="0"/>
              <a:t>    Extract port From </a:t>
            </a:r>
            <a:r>
              <a:rPr lang="en-CA" sz="800" dirty="0" err="1"/>
              <a:t>tcp.port</a:t>
            </a:r>
            <a:r>
              <a:rPr lang="en-CA" sz="800" dirty="0"/>
              <a:t>;</a:t>
            </a:r>
          </a:p>
          <a:p>
            <a:r>
              <a:rPr lang="en-CA" sz="800" dirty="0"/>
              <a:t>    Extract </a:t>
            </a:r>
            <a:r>
              <a:rPr lang="en-CA" sz="800" dirty="0" err="1"/>
              <a:t>tcp_start</a:t>
            </a:r>
            <a:r>
              <a:rPr lang="en-CA" sz="800" dirty="0"/>
              <a:t> From </a:t>
            </a:r>
            <a:r>
              <a:rPr lang="en-CA" sz="800" dirty="0" err="1"/>
              <a:t>tcp.flags.syn</a:t>
            </a:r>
            <a:r>
              <a:rPr lang="en-CA" sz="800" dirty="0"/>
              <a:t>;</a:t>
            </a:r>
          </a:p>
          <a:p>
            <a:r>
              <a:rPr lang="en-CA" sz="800" dirty="0"/>
              <a:t>    Extract </a:t>
            </a:r>
            <a:r>
              <a:rPr lang="en-CA" sz="800" dirty="0" err="1"/>
              <a:t>tcp_stop</a:t>
            </a:r>
            <a:r>
              <a:rPr lang="en-CA" sz="800" dirty="0"/>
              <a:t> From </a:t>
            </a:r>
            <a:r>
              <a:rPr lang="en-CA" sz="800" dirty="0" err="1"/>
              <a:t>tcp.flags.reset</a:t>
            </a:r>
            <a:r>
              <a:rPr lang="en-CA" sz="800" dirty="0"/>
              <a:t>;</a:t>
            </a:r>
          </a:p>
          <a:p>
            <a:r>
              <a:rPr lang="en-CA" sz="800" dirty="0"/>
              <a:t>    Extract </a:t>
            </a:r>
            <a:r>
              <a:rPr lang="en-CA" sz="800" dirty="0" err="1"/>
              <a:t>tcp_stop</a:t>
            </a:r>
            <a:r>
              <a:rPr lang="en-CA" sz="800" dirty="0"/>
              <a:t> From </a:t>
            </a:r>
            <a:r>
              <a:rPr lang="en-CA" sz="800" dirty="0" err="1"/>
              <a:t>tcp.flags.fin</a:t>
            </a:r>
            <a:r>
              <a:rPr lang="en-CA" sz="800" dirty="0"/>
              <a:t>;</a:t>
            </a:r>
          </a:p>
          <a:p>
            <a:r>
              <a:rPr lang="en-CA" sz="800" dirty="0"/>
              <a:t>};</a:t>
            </a:r>
          </a:p>
          <a:p>
            <a:endParaRPr lang="en-CA" sz="800" dirty="0"/>
          </a:p>
          <a:p>
            <a:r>
              <a:rPr lang="en-CA" sz="800" dirty="0" err="1"/>
              <a:t>Gop</a:t>
            </a:r>
            <a:r>
              <a:rPr lang="en-CA" sz="800" dirty="0"/>
              <a:t> </a:t>
            </a:r>
            <a:r>
              <a:rPr lang="en-CA" sz="800" dirty="0" err="1"/>
              <a:t>tcp_ses</a:t>
            </a:r>
            <a:r>
              <a:rPr lang="en-CA" sz="800" dirty="0"/>
              <a:t> On </a:t>
            </a:r>
            <a:r>
              <a:rPr lang="en-CA" sz="800" dirty="0" err="1"/>
              <a:t>tcp_pdu</a:t>
            </a:r>
            <a:r>
              <a:rPr lang="en-CA" sz="800" dirty="0"/>
              <a:t> Match (</a:t>
            </a:r>
            <a:r>
              <a:rPr lang="en-CA" sz="800" dirty="0" err="1"/>
              <a:t>addr</a:t>
            </a:r>
            <a:r>
              <a:rPr lang="en-CA" sz="800" dirty="0"/>
              <a:t>, </a:t>
            </a:r>
            <a:r>
              <a:rPr lang="en-CA" sz="800" dirty="0" err="1"/>
              <a:t>addr</a:t>
            </a:r>
            <a:r>
              <a:rPr lang="en-CA" sz="800" dirty="0"/>
              <a:t>, port, port) {</a:t>
            </a:r>
          </a:p>
          <a:p>
            <a:r>
              <a:rPr lang="en-CA" sz="800" dirty="0"/>
              <a:t>    Start (</a:t>
            </a:r>
            <a:r>
              <a:rPr lang="en-CA" sz="800" dirty="0" err="1"/>
              <a:t>tcp_start</a:t>
            </a:r>
            <a:r>
              <a:rPr lang="en-CA" sz="800" dirty="0"/>
              <a:t>=1);</a:t>
            </a:r>
          </a:p>
          <a:p>
            <a:r>
              <a:rPr lang="en-CA" sz="800" dirty="0"/>
              <a:t>    Stop (</a:t>
            </a:r>
            <a:r>
              <a:rPr lang="en-CA" sz="800" dirty="0" err="1"/>
              <a:t>tcp_stop</a:t>
            </a:r>
            <a:r>
              <a:rPr lang="en-CA" sz="800" dirty="0"/>
              <a:t>=1);</a:t>
            </a:r>
          </a:p>
          <a:p>
            <a:r>
              <a:rPr lang="en-CA" sz="800" dirty="0"/>
              <a:t>};</a:t>
            </a:r>
          </a:p>
          <a:p>
            <a:endParaRPr lang="en-CA" sz="800" dirty="0"/>
          </a:p>
          <a:p>
            <a:r>
              <a:rPr lang="en-CA" sz="800" dirty="0" err="1"/>
              <a:t>Pdu</a:t>
            </a:r>
            <a:r>
              <a:rPr lang="en-CA" sz="800" dirty="0"/>
              <a:t> </a:t>
            </a:r>
            <a:r>
              <a:rPr lang="en-CA" sz="800" dirty="0" err="1"/>
              <a:t>ping_pdu</a:t>
            </a:r>
            <a:r>
              <a:rPr lang="en-CA" sz="800" dirty="0"/>
              <a:t> Proto </a:t>
            </a:r>
            <a:r>
              <a:rPr lang="en-CA" sz="800" dirty="0" err="1"/>
              <a:t>icmp</a:t>
            </a:r>
            <a:r>
              <a:rPr lang="en-CA" sz="800" dirty="0"/>
              <a:t> Transport </a:t>
            </a:r>
            <a:r>
              <a:rPr lang="en-CA" sz="800" dirty="0" err="1"/>
              <a:t>ip</a:t>
            </a:r>
            <a:r>
              <a:rPr lang="en-CA" sz="800" dirty="0"/>
              <a:t> {</a:t>
            </a:r>
          </a:p>
          <a:p>
            <a:r>
              <a:rPr lang="en-CA" sz="800" dirty="0"/>
              <a:t>    Extract </a:t>
            </a:r>
            <a:r>
              <a:rPr lang="en-CA" sz="800" dirty="0" err="1"/>
              <a:t>addr</a:t>
            </a:r>
            <a:r>
              <a:rPr lang="en-CA" sz="800" dirty="0"/>
              <a:t> From </a:t>
            </a:r>
            <a:r>
              <a:rPr lang="en-CA" sz="800" dirty="0" err="1"/>
              <a:t>ip.addr</a:t>
            </a:r>
            <a:r>
              <a:rPr lang="en-CA" sz="800" dirty="0"/>
              <a:t>;</a:t>
            </a:r>
          </a:p>
          <a:p>
            <a:r>
              <a:rPr lang="en-CA" sz="800" dirty="0"/>
              <a:t>    Extract </a:t>
            </a:r>
            <a:r>
              <a:rPr lang="en-CA" sz="800" dirty="0" err="1"/>
              <a:t>icmp_type</a:t>
            </a:r>
            <a:r>
              <a:rPr lang="en-CA" sz="800" dirty="0"/>
              <a:t> From </a:t>
            </a:r>
            <a:r>
              <a:rPr lang="en-CA" sz="800" dirty="0" err="1"/>
              <a:t>icmp.type</a:t>
            </a:r>
            <a:r>
              <a:rPr lang="en-CA" sz="800" dirty="0"/>
              <a:t>;</a:t>
            </a:r>
          </a:p>
          <a:p>
            <a:r>
              <a:rPr lang="en-CA" sz="800" dirty="0"/>
              <a:t>    Extract </a:t>
            </a:r>
            <a:r>
              <a:rPr lang="en-CA" sz="800" dirty="0" err="1"/>
              <a:t>icmp_seq</a:t>
            </a:r>
            <a:r>
              <a:rPr lang="en-CA" sz="800" dirty="0"/>
              <a:t> From </a:t>
            </a:r>
            <a:r>
              <a:rPr lang="en-CA" sz="800" dirty="0" err="1"/>
              <a:t>icmp.seq</a:t>
            </a:r>
            <a:r>
              <a:rPr lang="en-CA" sz="800" dirty="0"/>
              <a:t>;</a:t>
            </a:r>
          </a:p>
          <a:p>
            <a:r>
              <a:rPr lang="en-CA" sz="800" dirty="0"/>
              <a:t>};</a:t>
            </a:r>
          </a:p>
          <a:p>
            <a:endParaRPr lang="en-CA" sz="800" dirty="0"/>
          </a:p>
          <a:p>
            <a:r>
              <a:rPr lang="en-CA" sz="800" dirty="0" err="1"/>
              <a:t>Gop</a:t>
            </a:r>
            <a:r>
              <a:rPr lang="en-CA" sz="800" dirty="0"/>
              <a:t> </a:t>
            </a:r>
            <a:r>
              <a:rPr lang="en-CA" sz="800" dirty="0" err="1"/>
              <a:t>ping_pair</a:t>
            </a:r>
            <a:r>
              <a:rPr lang="en-CA" sz="800" dirty="0"/>
              <a:t> On </a:t>
            </a:r>
            <a:r>
              <a:rPr lang="en-CA" sz="800" dirty="0" err="1"/>
              <a:t>ping_pdu</a:t>
            </a:r>
            <a:r>
              <a:rPr lang="en-CA" sz="800" dirty="0"/>
              <a:t> Match (</a:t>
            </a:r>
            <a:r>
              <a:rPr lang="en-CA" sz="800" dirty="0" err="1"/>
              <a:t>addr</a:t>
            </a:r>
            <a:r>
              <a:rPr lang="en-CA" sz="800" dirty="0"/>
              <a:t>, </a:t>
            </a:r>
            <a:r>
              <a:rPr lang="en-CA" sz="800" dirty="0" err="1"/>
              <a:t>addr</a:t>
            </a:r>
            <a:r>
              <a:rPr lang="en-CA" sz="800" dirty="0"/>
              <a:t>, </a:t>
            </a:r>
            <a:r>
              <a:rPr lang="en-CA" sz="800" dirty="0" err="1"/>
              <a:t>icmp_seq</a:t>
            </a:r>
            <a:r>
              <a:rPr lang="en-CA" sz="800" dirty="0"/>
              <a:t>) {</a:t>
            </a:r>
          </a:p>
          <a:p>
            <a:r>
              <a:rPr lang="en-CA" sz="800" dirty="0"/>
              <a:t>    Start (</a:t>
            </a:r>
            <a:r>
              <a:rPr lang="en-CA" sz="800" dirty="0" err="1"/>
              <a:t>icmp_type</a:t>
            </a:r>
            <a:r>
              <a:rPr lang="en-CA" sz="800" dirty="0"/>
              <a:t>=8);</a:t>
            </a:r>
          </a:p>
          <a:p>
            <a:r>
              <a:rPr lang="en-CA" sz="800" dirty="0"/>
              <a:t>    Stop (</a:t>
            </a:r>
            <a:r>
              <a:rPr lang="en-CA" sz="800" dirty="0" err="1"/>
              <a:t>icmp_type</a:t>
            </a:r>
            <a:r>
              <a:rPr lang="en-CA" sz="800" dirty="0"/>
              <a:t>=0);</a:t>
            </a:r>
          </a:p>
          <a:p>
            <a:r>
              <a:rPr lang="en-CA" sz="800" dirty="0"/>
              <a:t>};</a:t>
            </a:r>
          </a:p>
          <a:p>
            <a:endParaRPr lang="en-CA" sz="800" dirty="0"/>
          </a:p>
          <a:p>
            <a:r>
              <a:rPr lang="en-CA" sz="800" dirty="0"/>
              <a:t>Transform </a:t>
            </a:r>
            <a:r>
              <a:rPr lang="en-CA" sz="800" dirty="0" err="1"/>
              <a:t>rm_client_from_dns_resp</a:t>
            </a:r>
            <a:r>
              <a:rPr lang="en-CA" sz="800" dirty="0"/>
              <a:t> {</a:t>
            </a:r>
          </a:p>
          <a:p>
            <a:r>
              <a:rPr lang="en-CA" sz="800" dirty="0"/>
              <a:t>  Match (</a:t>
            </a:r>
            <a:r>
              <a:rPr lang="en-CA" sz="800" dirty="0" err="1"/>
              <a:t>dns_resp</a:t>
            </a:r>
            <a:r>
              <a:rPr lang="en-CA" sz="800" dirty="0"/>
              <a:t>=1, client) Replace (</a:t>
            </a:r>
            <a:r>
              <a:rPr lang="en-CA" sz="800" dirty="0" err="1"/>
              <a:t>dns_resp</a:t>
            </a:r>
            <a:r>
              <a:rPr lang="en-CA" sz="800" dirty="0"/>
              <a:t>=1);</a:t>
            </a:r>
          </a:p>
          <a:p>
            <a:r>
              <a:rPr lang="en-CA" sz="800" dirty="0"/>
              <a:t>};</a:t>
            </a:r>
          </a:p>
          <a:p>
            <a:endParaRPr lang="en-CA" sz="800" dirty="0"/>
          </a:p>
          <a:p>
            <a:r>
              <a:rPr lang="en-CA" sz="800" dirty="0" err="1"/>
              <a:t>Pdu</a:t>
            </a:r>
            <a:r>
              <a:rPr lang="en-CA" sz="800" dirty="0"/>
              <a:t> </a:t>
            </a:r>
            <a:r>
              <a:rPr lang="en-CA" sz="800" dirty="0" err="1"/>
              <a:t>dns_pdu</a:t>
            </a:r>
            <a:r>
              <a:rPr lang="en-CA" sz="800" dirty="0"/>
              <a:t> Proto </a:t>
            </a:r>
            <a:r>
              <a:rPr lang="en-CA" sz="800" dirty="0" err="1"/>
              <a:t>dns</a:t>
            </a:r>
            <a:r>
              <a:rPr lang="en-CA" sz="800" dirty="0"/>
              <a:t> Transport </a:t>
            </a:r>
            <a:r>
              <a:rPr lang="en-CA" sz="800" dirty="0" err="1"/>
              <a:t>ip</a:t>
            </a:r>
            <a:r>
              <a:rPr lang="en-CA" sz="800" dirty="0"/>
              <a:t> {</a:t>
            </a:r>
          </a:p>
          <a:p>
            <a:r>
              <a:rPr lang="en-CA" sz="800" dirty="0"/>
              <a:t>  Extract </a:t>
            </a:r>
            <a:r>
              <a:rPr lang="en-CA" sz="800" dirty="0" err="1"/>
              <a:t>addr</a:t>
            </a:r>
            <a:r>
              <a:rPr lang="en-CA" sz="800" dirty="0"/>
              <a:t> From </a:t>
            </a:r>
            <a:r>
              <a:rPr lang="en-CA" sz="800" dirty="0" err="1"/>
              <a:t>ip.addr</a:t>
            </a:r>
            <a:r>
              <a:rPr lang="en-CA" sz="800" dirty="0"/>
              <a:t>;</a:t>
            </a:r>
          </a:p>
          <a:p>
            <a:r>
              <a:rPr lang="en-CA" sz="800" dirty="0"/>
              <a:t>  Extract </a:t>
            </a:r>
            <a:r>
              <a:rPr lang="en-CA" sz="800" dirty="0" err="1"/>
              <a:t>dns_id</a:t>
            </a:r>
            <a:r>
              <a:rPr lang="en-CA" sz="800" dirty="0"/>
              <a:t> From dns.id;</a:t>
            </a:r>
          </a:p>
          <a:p>
            <a:r>
              <a:rPr lang="en-CA" sz="800" dirty="0"/>
              <a:t>  Extract </a:t>
            </a:r>
            <a:r>
              <a:rPr lang="en-CA" sz="800" dirty="0" err="1"/>
              <a:t>dns_resp</a:t>
            </a:r>
            <a:r>
              <a:rPr lang="en-CA" sz="800" dirty="0"/>
              <a:t> From </a:t>
            </a:r>
            <a:r>
              <a:rPr lang="en-CA" sz="800" dirty="0" err="1"/>
              <a:t>dns.flags.response</a:t>
            </a:r>
            <a:r>
              <a:rPr lang="en-CA" sz="800" dirty="0"/>
              <a:t>;</a:t>
            </a:r>
          </a:p>
          <a:p>
            <a:r>
              <a:rPr lang="en-CA" sz="800" dirty="0"/>
              <a:t>  Extract host From dns.qry.name;</a:t>
            </a:r>
          </a:p>
          <a:p>
            <a:r>
              <a:rPr lang="en-CA" sz="800" dirty="0"/>
              <a:t>  Extract client From </a:t>
            </a:r>
            <a:r>
              <a:rPr lang="en-CA" sz="800" dirty="0" err="1"/>
              <a:t>ip.src</a:t>
            </a:r>
            <a:r>
              <a:rPr lang="en-CA" sz="800" dirty="0"/>
              <a:t>;</a:t>
            </a:r>
          </a:p>
          <a:p>
            <a:r>
              <a:rPr lang="en-CA" sz="800" dirty="0"/>
              <a:t>  Transform </a:t>
            </a:r>
            <a:r>
              <a:rPr lang="en-CA" sz="800" dirty="0" err="1"/>
              <a:t>rm_client_from_dns_resp</a:t>
            </a:r>
            <a:r>
              <a:rPr lang="en-CA" sz="800" dirty="0"/>
              <a:t>;</a:t>
            </a:r>
          </a:p>
          <a:p>
            <a:r>
              <a:rPr lang="en-CA" sz="800" dirty="0"/>
              <a:t>};</a:t>
            </a:r>
          </a:p>
          <a:p>
            <a:endParaRPr lang="en-CA" sz="800" dirty="0"/>
          </a:p>
          <a:p>
            <a:r>
              <a:rPr lang="en-CA" sz="800" dirty="0" err="1"/>
              <a:t>Gop</a:t>
            </a:r>
            <a:r>
              <a:rPr lang="en-CA" sz="800" dirty="0"/>
              <a:t> </a:t>
            </a:r>
            <a:r>
              <a:rPr lang="en-CA" sz="800" dirty="0" err="1"/>
              <a:t>dns_req</a:t>
            </a:r>
            <a:r>
              <a:rPr lang="en-CA" sz="800" dirty="0"/>
              <a:t> On </a:t>
            </a:r>
            <a:r>
              <a:rPr lang="en-CA" sz="800" dirty="0" err="1"/>
              <a:t>dns_pdu</a:t>
            </a:r>
            <a:r>
              <a:rPr lang="en-CA" sz="800" dirty="0"/>
              <a:t> Match (</a:t>
            </a:r>
            <a:r>
              <a:rPr lang="en-CA" sz="800" dirty="0" err="1"/>
              <a:t>addr,addr,dns_id</a:t>
            </a:r>
            <a:r>
              <a:rPr lang="en-CA" sz="800" dirty="0"/>
              <a:t>) {</a:t>
            </a:r>
          </a:p>
          <a:p>
            <a:r>
              <a:rPr lang="en-CA" sz="800" dirty="0"/>
              <a:t>  Start (</a:t>
            </a:r>
            <a:r>
              <a:rPr lang="en-CA" sz="800" dirty="0" err="1"/>
              <a:t>dns_resp</a:t>
            </a:r>
            <a:r>
              <a:rPr lang="en-CA" sz="800" dirty="0"/>
              <a:t>=0);</a:t>
            </a:r>
          </a:p>
          <a:p>
            <a:r>
              <a:rPr lang="en-CA" sz="800" dirty="0"/>
              <a:t>  Stop (</a:t>
            </a:r>
            <a:r>
              <a:rPr lang="en-CA" sz="800" dirty="0" err="1"/>
              <a:t>dns_resp</a:t>
            </a:r>
            <a:r>
              <a:rPr lang="en-CA" sz="800" dirty="0"/>
              <a:t>=1);</a:t>
            </a:r>
          </a:p>
          <a:p>
            <a:r>
              <a:rPr lang="en-CA" sz="800" dirty="0"/>
              <a:t>  Extra (host, client);</a:t>
            </a:r>
          </a:p>
          <a:p>
            <a:r>
              <a:rPr lang="en-CA" sz="800" dirty="0"/>
              <a:t>};</a:t>
            </a:r>
          </a:p>
        </p:txBody>
      </p:sp>
      <p:sp>
        <p:nvSpPr>
          <p:cNvPr id="7" name="TextBox 6">
            <a:extLst>
              <a:ext uri="{FF2B5EF4-FFF2-40B4-BE49-F238E27FC236}">
                <a16:creationId xmlns:a16="http://schemas.microsoft.com/office/drawing/2014/main" id="{1B1FB3EB-17DA-4E09-AD72-06E1E96A9449}"/>
              </a:ext>
            </a:extLst>
          </p:cNvPr>
          <p:cNvSpPr txBox="1"/>
          <p:nvPr/>
        </p:nvSpPr>
        <p:spPr>
          <a:xfrm>
            <a:off x="8081511" y="495300"/>
            <a:ext cx="3278462" cy="4678204"/>
          </a:xfrm>
          <a:prstGeom prst="rect">
            <a:avLst/>
          </a:prstGeom>
          <a:noFill/>
        </p:spPr>
        <p:txBody>
          <a:bodyPr wrap="none" rtlCol="0">
            <a:spAutoFit/>
          </a:bodyPr>
          <a:lstStyle/>
          <a:p>
            <a:endParaRPr lang="en-CA" sz="800" dirty="0"/>
          </a:p>
          <a:p>
            <a:endParaRPr lang="en-CA" sz="800" dirty="0"/>
          </a:p>
          <a:p>
            <a:r>
              <a:rPr lang="en-CA" sz="800" dirty="0"/>
              <a:t>Transform rm_client_from_http_resp1 {</a:t>
            </a:r>
          </a:p>
          <a:p>
            <a:r>
              <a:rPr lang="en-CA" sz="800" dirty="0"/>
              <a:t>  Match (</a:t>
            </a:r>
            <a:r>
              <a:rPr lang="en-CA" sz="800" dirty="0" err="1"/>
              <a:t>http_rq</a:t>
            </a:r>
            <a:r>
              <a:rPr lang="en-CA" sz="800" dirty="0"/>
              <a:t>);</a:t>
            </a:r>
          </a:p>
          <a:p>
            <a:r>
              <a:rPr lang="en-CA" sz="800" dirty="0"/>
              <a:t>  Match Every (</a:t>
            </a:r>
            <a:r>
              <a:rPr lang="en-CA" sz="800" dirty="0" err="1"/>
              <a:t>addr</a:t>
            </a:r>
            <a:r>
              <a:rPr lang="en-CA" sz="800" dirty="0"/>
              <a:t>) Insert (</a:t>
            </a:r>
            <a:r>
              <a:rPr lang="en-CA" sz="800" dirty="0" err="1"/>
              <a:t>not_rq</a:t>
            </a:r>
            <a:r>
              <a:rPr lang="en-CA" sz="800" dirty="0"/>
              <a:t>);</a:t>
            </a:r>
          </a:p>
          <a:p>
            <a:r>
              <a:rPr lang="en-CA" sz="800" dirty="0"/>
              <a:t>};</a:t>
            </a:r>
          </a:p>
          <a:p>
            <a:endParaRPr lang="en-CA" sz="800" dirty="0"/>
          </a:p>
          <a:p>
            <a:r>
              <a:rPr lang="en-CA" sz="800" dirty="0"/>
              <a:t>Transform rm_client_from_http_resp2 {</a:t>
            </a:r>
          </a:p>
          <a:p>
            <a:r>
              <a:rPr lang="en-CA" sz="800" dirty="0"/>
              <a:t>  Match (</a:t>
            </a:r>
            <a:r>
              <a:rPr lang="en-CA" sz="800" dirty="0" err="1"/>
              <a:t>not_rq</a:t>
            </a:r>
            <a:r>
              <a:rPr lang="en-CA" sz="800" dirty="0"/>
              <a:t>, client) Replace ();</a:t>
            </a:r>
          </a:p>
          <a:p>
            <a:r>
              <a:rPr lang="en-CA" sz="800" dirty="0"/>
              <a:t>};</a:t>
            </a:r>
          </a:p>
          <a:p>
            <a:endParaRPr lang="en-CA" sz="800" dirty="0"/>
          </a:p>
          <a:p>
            <a:r>
              <a:rPr lang="en-CA" sz="800" dirty="0" err="1"/>
              <a:t>Pdu</a:t>
            </a:r>
            <a:r>
              <a:rPr lang="en-CA" sz="800" dirty="0"/>
              <a:t> </a:t>
            </a:r>
            <a:r>
              <a:rPr lang="en-CA" sz="800" dirty="0" err="1"/>
              <a:t>http_pdu</a:t>
            </a:r>
            <a:r>
              <a:rPr lang="en-CA" sz="800" dirty="0"/>
              <a:t> Proto http Transport </a:t>
            </a:r>
            <a:r>
              <a:rPr lang="en-CA" sz="800" dirty="0" err="1"/>
              <a:t>tcp</a:t>
            </a:r>
            <a:r>
              <a:rPr lang="en-CA" sz="800" dirty="0"/>
              <a:t>/</a:t>
            </a:r>
            <a:r>
              <a:rPr lang="en-CA" sz="800" dirty="0" err="1"/>
              <a:t>ip</a:t>
            </a:r>
            <a:r>
              <a:rPr lang="en-CA" sz="800" dirty="0"/>
              <a:t> {</a:t>
            </a:r>
          </a:p>
          <a:p>
            <a:r>
              <a:rPr lang="en-CA" sz="800" dirty="0"/>
              <a:t>  Extract </a:t>
            </a:r>
            <a:r>
              <a:rPr lang="en-CA" sz="800" dirty="0" err="1"/>
              <a:t>addr</a:t>
            </a:r>
            <a:r>
              <a:rPr lang="en-CA" sz="800" dirty="0"/>
              <a:t> From </a:t>
            </a:r>
            <a:r>
              <a:rPr lang="en-CA" sz="800" dirty="0" err="1"/>
              <a:t>ip.addr</a:t>
            </a:r>
            <a:r>
              <a:rPr lang="en-CA" sz="800" dirty="0"/>
              <a:t>;</a:t>
            </a:r>
          </a:p>
          <a:p>
            <a:r>
              <a:rPr lang="en-CA" sz="800" dirty="0"/>
              <a:t>  Extract port From </a:t>
            </a:r>
            <a:r>
              <a:rPr lang="en-CA" sz="800" dirty="0" err="1"/>
              <a:t>tcp.port</a:t>
            </a:r>
            <a:r>
              <a:rPr lang="en-CA" sz="800" dirty="0"/>
              <a:t>;</a:t>
            </a:r>
          </a:p>
          <a:p>
            <a:r>
              <a:rPr lang="en-CA" sz="800" dirty="0"/>
              <a:t>  Extract </a:t>
            </a:r>
            <a:r>
              <a:rPr lang="en-CA" sz="800" dirty="0" err="1"/>
              <a:t>http_rq</a:t>
            </a:r>
            <a:r>
              <a:rPr lang="en-CA" sz="800" dirty="0"/>
              <a:t> From </a:t>
            </a:r>
            <a:r>
              <a:rPr lang="en-CA" sz="800" dirty="0" err="1"/>
              <a:t>http.request.method</a:t>
            </a:r>
            <a:r>
              <a:rPr lang="en-CA" sz="800" dirty="0"/>
              <a:t>;</a:t>
            </a:r>
          </a:p>
          <a:p>
            <a:r>
              <a:rPr lang="en-CA" sz="800" dirty="0"/>
              <a:t>  Extract </a:t>
            </a:r>
            <a:r>
              <a:rPr lang="en-CA" sz="800" dirty="0" err="1"/>
              <a:t>http_rs</a:t>
            </a:r>
            <a:r>
              <a:rPr lang="en-CA" sz="800" dirty="0"/>
              <a:t> From </a:t>
            </a:r>
            <a:r>
              <a:rPr lang="en-CA" sz="800" dirty="0" err="1"/>
              <a:t>http.response</a:t>
            </a:r>
            <a:r>
              <a:rPr lang="en-CA" sz="800" dirty="0"/>
              <a:t>;</a:t>
            </a:r>
          </a:p>
          <a:p>
            <a:r>
              <a:rPr lang="en-CA" sz="800" dirty="0"/>
              <a:t>  Extract host From </a:t>
            </a:r>
            <a:r>
              <a:rPr lang="en-CA" sz="800" dirty="0" err="1"/>
              <a:t>http.host</a:t>
            </a:r>
            <a:r>
              <a:rPr lang="en-CA" sz="800" dirty="0"/>
              <a:t>;</a:t>
            </a:r>
          </a:p>
          <a:p>
            <a:r>
              <a:rPr lang="en-CA" sz="800" dirty="0"/>
              <a:t>  Extract client From </a:t>
            </a:r>
            <a:r>
              <a:rPr lang="en-CA" sz="800" dirty="0" err="1"/>
              <a:t>ip.src</a:t>
            </a:r>
            <a:r>
              <a:rPr lang="en-CA" sz="800" dirty="0"/>
              <a:t>;</a:t>
            </a:r>
          </a:p>
          <a:p>
            <a:r>
              <a:rPr lang="en-CA" sz="800" dirty="0"/>
              <a:t>  Transform rm_client_from_http_resp1, rm_client_from_http_resp2;</a:t>
            </a:r>
          </a:p>
          <a:p>
            <a:r>
              <a:rPr lang="en-CA" sz="800" dirty="0"/>
              <a:t>  </a:t>
            </a:r>
            <a:r>
              <a:rPr lang="en-CA" sz="800" dirty="0" err="1"/>
              <a:t>DiscardPduData</a:t>
            </a:r>
            <a:r>
              <a:rPr lang="en-CA" sz="800" dirty="0"/>
              <a:t> true;</a:t>
            </a:r>
          </a:p>
          <a:p>
            <a:r>
              <a:rPr lang="en-CA" sz="800" dirty="0"/>
              <a:t>};</a:t>
            </a:r>
          </a:p>
          <a:p>
            <a:endParaRPr lang="en-CA" sz="800" dirty="0"/>
          </a:p>
          <a:p>
            <a:r>
              <a:rPr lang="en-CA" sz="800" dirty="0" err="1"/>
              <a:t>Gop</a:t>
            </a:r>
            <a:r>
              <a:rPr lang="en-CA" sz="800" dirty="0"/>
              <a:t> </a:t>
            </a:r>
            <a:r>
              <a:rPr lang="en-CA" sz="800" dirty="0" err="1"/>
              <a:t>http_req</a:t>
            </a:r>
            <a:r>
              <a:rPr lang="en-CA" sz="800" dirty="0"/>
              <a:t> On </a:t>
            </a:r>
            <a:r>
              <a:rPr lang="en-CA" sz="800" dirty="0" err="1"/>
              <a:t>http_pdu</a:t>
            </a:r>
            <a:r>
              <a:rPr lang="en-CA" sz="800" dirty="0"/>
              <a:t> Match (</a:t>
            </a:r>
            <a:r>
              <a:rPr lang="en-CA" sz="800" dirty="0" err="1"/>
              <a:t>addr</a:t>
            </a:r>
            <a:r>
              <a:rPr lang="en-CA" sz="800" dirty="0"/>
              <a:t>, </a:t>
            </a:r>
            <a:r>
              <a:rPr lang="en-CA" sz="800" dirty="0" err="1"/>
              <a:t>addr</a:t>
            </a:r>
            <a:r>
              <a:rPr lang="en-CA" sz="800" dirty="0"/>
              <a:t>, port, port) {</a:t>
            </a:r>
          </a:p>
          <a:p>
            <a:r>
              <a:rPr lang="en-CA" sz="800" dirty="0"/>
              <a:t>  Start (</a:t>
            </a:r>
            <a:r>
              <a:rPr lang="en-CA" sz="800" dirty="0" err="1"/>
              <a:t>http_rq</a:t>
            </a:r>
            <a:r>
              <a:rPr lang="en-CA" sz="800" dirty="0"/>
              <a:t>);</a:t>
            </a:r>
          </a:p>
          <a:p>
            <a:r>
              <a:rPr lang="en-CA" sz="800" dirty="0"/>
              <a:t>  Stop (</a:t>
            </a:r>
            <a:r>
              <a:rPr lang="en-CA" sz="800" dirty="0" err="1"/>
              <a:t>http_rs</a:t>
            </a:r>
            <a:r>
              <a:rPr lang="en-CA" sz="800" dirty="0"/>
              <a:t>);</a:t>
            </a:r>
          </a:p>
          <a:p>
            <a:r>
              <a:rPr lang="en-CA" sz="800" dirty="0"/>
              <a:t>  Extra (host, client);</a:t>
            </a:r>
          </a:p>
          <a:p>
            <a:r>
              <a:rPr lang="en-CA" sz="800" dirty="0"/>
              <a:t>};</a:t>
            </a:r>
          </a:p>
          <a:p>
            <a:endParaRPr lang="en-CA" sz="800" dirty="0"/>
          </a:p>
          <a:p>
            <a:r>
              <a:rPr lang="en-CA" sz="800" dirty="0"/>
              <a:t>Gog </a:t>
            </a:r>
            <a:r>
              <a:rPr lang="en-CA" sz="800" dirty="0" err="1"/>
              <a:t>http_use</a:t>
            </a:r>
            <a:r>
              <a:rPr lang="en-CA" sz="800" dirty="0"/>
              <a:t> {</a:t>
            </a:r>
          </a:p>
          <a:p>
            <a:r>
              <a:rPr lang="en-CA" sz="800" dirty="0"/>
              <a:t>  Member </a:t>
            </a:r>
            <a:r>
              <a:rPr lang="en-CA" sz="800" dirty="0" err="1"/>
              <a:t>http_req</a:t>
            </a:r>
            <a:r>
              <a:rPr lang="en-CA" sz="800" dirty="0"/>
              <a:t> (host, client);</a:t>
            </a:r>
          </a:p>
          <a:p>
            <a:r>
              <a:rPr lang="en-CA" sz="800" dirty="0"/>
              <a:t>  Member </a:t>
            </a:r>
            <a:r>
              <a:rPr lang="en-CA" sz="800" dirty="0" err="1"/>
              <a:t>dns_req</a:t>
            </a:r>
            <a:r>
              <a:rPr lang="en-CA" sz="800" dirty="0"/>
              <a:t> (host, client);</a:t>
            </a:r>
          </a:p>
          <a:p>
            <a:r>
              <a:rPr lang="en-CA" sz="800" dirty="0"/>
              <a:t>  Expiration 0.75;</a:t>
            </a:r>
          </a:p>
          <a:p>
            <a:r>
              <a:rPr lang="en-CA" sz="800" dirty="0"/>
              <a:t>};</a:t>
            </a:r>
          </a:p>
          <a:p>
            <a:endParaRPr lang="en-CA" sz="800" dirty="0"/>
          </a:p>
          <a:p>
            <a:r>
              <a:rPr lang="en-CA" sz="800" dirty="0"/>
              <a:t>Done;</a:t>
            </a:r>
          </a:p>
          <a:p>
            <a:endParaRPr lang="en-CA" dirty="0"/>
          </a:p>
        </p:txBody>
      </p:sp>
    </p:spTree>
    <p:extLst>
      <p:ext uri="{BB962C8B-B14F-4D97-AF65-F5344CB8AC3E}">
        <p14:creationId xmlns:p14="http://schemas.microsoft.com/office/powerpoint/2010/main" val="911215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6" name="Rectangle 22">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4" name="Picture 3">
            <a:extLst>
              <a:ext uri="{FF2B5EF4-FFF2-40B4-BE49-F238E27FC236}">
                <a16:creationId xmlns:a16="http://schemas.microsoft.com/office/drawing/2014/main" id="{1DEF653E-318E-462D-B5EE-15C43DE7A47D}"/>
              </a:ext>
            </a:extLst>
          </p:cNvPr>
          <p:cNvPicPr>
            <a:picLocks noChangeAspect="1"/>
          </p:cNvPicPr>
          <p:nvPr/>
        </p:nvPicPr>
        <p:blipFill rotWithShape="1">
          <a:blip r:embed="rId4" cstate="email">
            <a:alphaModFix amt="35000"/>
            <a:extLst>
              <a:ext uri="{28A0092B-C50C-407E-A947-70E740481C1C}">
                <a14:useLocalDpi xmlns:a14="http://schemas.microsoft.com/office/drawing/2010/main"/>
              </a:ext>
            </a:extLst>
          </a:blip>
          <a:srcRect l="823" r="4957"/>
          <a:stretch/>
        </p:blipFill>
        <p:spPr>
          <a:xfrm>
            <a:off x="19965" y="-2"/>
            <a:ext cx="12191695" cy="6858000"/>
          </a:xfrm>
          <a:prstGeom prst="rect">
            <a:avLst/>
          </a:prstGeom>
        </p:spPr>
      </p:pic>
      <p:pic>
        <p:nvPicPr>
          <p:cNvPr id="27" name="Picture 26">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5A262867-D8EA-4D1F-B401-68F6912AC628}"/>
              </a:ext>
            </a:extLst>
          </p:cNvPr>
          <p:cNvSpPr>
            <a:spLocks noGrp="1"/>
          </p:cNvSpPr>
          <p:nvPr>
            <p:ph type="title"/>
          </p:nvPr>
        </p:nvSpPr>
        <p:spPr>
          <a:xfrm>
            <a:off x="2292054" y="3428998"/>
            <a:ext cx="5816024" cy="2623459"/>
          </a:xfrm>
        </p:spPr>
        <p:txBody>
          <a:bodyPr vert="horz" lIns="91440" tIns="45720" rIns="91440" bIns="45720" rtlCol="0" anchor="t">
            <a:normAutofit/>
          </a:bodyPr>
          <a:lstStyle/>
          <a:p>
            <a:r>
              <a:rPr lang="en-US" sz="6600"/>
              <a:t>5) Actual Packet Bytes</a:t>
            </a:r>
          </a:p>
        </p:txBody>
      </p:sp>
      <p:sp>
        <p:nvSpPr>
          <p:cNvPr id="29" name="Rectangle 28">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4901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2133536" y="4942975"/>
            <a:ext cx="8286075" cy="1912307"/>
          </a:xfrm>
        </p:spPr>
        <p:txBody>
          <a:bodyPr vert="horz" lIns="91440" tIns="0" rIns="91440" bIns="45720" rtlCol="0" anchor="ctr">
            <a:normAutofit fontScale="77500" lnSpcReduction="20000"/>
          </a:bodyPr>
          <a:lstStyle/>
          <a:p>
            <a:pPr>
              <a:lnSpc>
                <a:spcPct val="100000"/>
              </a:lnSpc>
              <a:spcBef>
                <a:spcPts val="100"/>
              </a:spcBef>
              <a:spcAft>
                <a:spcPts val="100"/>
              </a:spcAft>
            </a:pPr>
            <a:r>
              <a:rPr lang="en-US" sz="1500" dirty="0"/>
              <a:t>This traffic is encrypted, and HTTPS decryption used to be a lot easier when we could just have the </a:t>
            </a:r>
            <a:r>
              <a:rPr lang="en-US" sz="1500" dirty="0" err="1"/>
              <a:t>ssl</a:t>
            </a:r>
            <a:r>
              <a:rPr lang="en-US" sz="1500" dirty="0"/>
              <a:t> certificates.</a:t>
            </a:r>
          </a:p>
          <a:p>
            <a:pPr>
              <a:lnSpc>
                <a:spcPct val="100000"/>
              </a:lnSpc>
              <a:spcBef>
                <a:spcPts val="100"/>
              </a:spcBef>
              <a:spcAft>
                <a:spcPts val="100"/>
              </a:spcAft>
            </a:pPr>
            <a:r>
              <a:rPr lang="en-US" sz="1500" dirty="0"/>
              <a:t>Use of the ephemeral Diffie-Hellman (DHE) cipher suite means that the secrets are no longer transferred on the wire.</a:t>
            </a:r>
          </a:p>
          <a:p>
            <a:pPr>
              <a:lnSpc>
                <a:spcPct val="100000"/>
              </a:lnSpc>
              <a:spcBef>
                <a:spcPts val="100"/>
              </a:spcBef>
              <a:spcAft>
                <a:spcPts val="100"/>
              </a:spcAft>
            </a:pPr>
            <a:r>
              <a:rPr lang="en-US" sz="1500" dirty="0"/>
              <a:t>Setting an environmental variable to capture the shared secrets from the browser/supported apps is generally the solution:</a:t>
            </a:r>
          </a:p>
          <a:p>
            <a:pPr marL="0" indent="0">
              <a:lnSpc>
                <a:spcPct val="100000"/>
              </a:lnSpc>
              <a:spcBef>
                <a:spcPts val="100"/>
              </a:spcBef>
              <a:spcAft>
                <a:spcPts val="100"/>
              </a:spcAft>
              <a:buNone/>
            </a:pPr>
            <a:r>
              <a:rPr lang="en-US" sz="1500" dirty="0"/>
              <a:t>	</a:t>
            </a:r>
            <a:r>
              <a:rPr lang="en-US" sz="1400" i="1" dirty="0"/>
              <a:t>SET SSLKEYLOGFILE=%USERPROFILE%\</a:t>
            </a:r>
            <a:r>
              <a:rPr lang="en-US" sz="1400" i="1" dirty="0" err="1"/>
              <a:t>sslkeysENV.pms</a:t>
            </a:r>
            <a:endParaRPr lang="en-US" sz="1400" i="1" dirty="0"/>
          </a:p>
          <a:p>
            <a:pPr>
              <a:lnSpc>
                <a:spcPct val="100000"/>
              </a:lnSpc>
              <a:spcBef>
                <a:spcPts val="100"/>
              </a:spcBef>
              <a:spcAft>
                <a:spcPts val="100"/>
              </a:spcAft>
            </a:pPr>
            <a:r>
              <a:rPr lang="en-US" sz="1400" dirty="0"/>
              <a:t>Disable HTTP2 support for a better experience:</a:t>
            </a:r>
          </a:p>
          <a:p>
            <a:pPr marL="457200" lvl="1" indent="0">
              <a:lnSpc>
                <a:spcPct val="100000"/>
              </a:lnSpc>
              <a:spcBef>
                <a:spcPts val="100"/>
              </a:spcBef>
              <a:spcAft>
                <a:spcPts val="100"/>
              </a:spcAft>
              <a:buNone/>
            </a:pPr>
            <a:r>
              <a:rPr lang="en-US" sz="1200" dirty="0"/>
              <a:t>“path\to\chrome.exe" --disable-http2</a:t>
            </a:r>
          </a:p>
          <a:p>
            <a:pPr>
              <a:lnSpc>
                <a:spcPct val="100000"/>
              </a:lnSpc>
              <a:spcBef>
                <a:spcPts val="100"/>
              </a:spcBef>
              <a:spcAft>
                <a:spcPts val="100"/>
              </a:spcAft>
            </a:pPr>
            <a:r>
              <a:rPr lang="en-US" sz="1400" dirty="0"/>
              <a:t>Add a host entry for the site that you’ll be looking at traffic for, it makes things easier (be wary, it may hide issues):</a:t>
            </a:r>
          </a:p>
          <a:p>
            <a:pPr marL="457200" lvl="1" indent="0">
              <a:lnSpc>
                <a:spcPct val="100000"/>
              </a:lnSpc>
              <a:spcBef>
                <a:spcPts val="100"/>
              </a:spcBef>
              <a:spcAft>
                <a:spcPts val="100"/>
              </a:spcAft>
              <a:buNone/>
            </a:pPr>
            <a:r>
              <a:rPr lang="en-US" sz="1200" dirty="0"/>
              <a:t>98.138.219.232	ca.yahoo.com</a:t>
            </a:r>
          </a:p>
          <a:p>
            <a:pPr>
              <a:lnSpc>
                <a:spcPct val="100000"/>
              </a:lnSpc>
              <a:spcBef>
                <a:spcPts val="100"/>
              </a:spcBef>
              <a:spcAft>
                <a:spcPts val="100"/>
              </a:spcAft>
            </a:pPr>
            <a:r>
              <a:rPr lang="en-US" sz="1400" dirty="0"/>
              <a:t>Other methods are documented on the Wireshark manual: </a:t>
            </a:r>
            <a:r>
              <a:rPr lang="en-CA" sz="1400" dirty="0">
                <a:hlinkClick r:id="rId2"/>
              </a:rPr>
              <a:t>https://wiki.wireshark.org/SSL</a:t>
            </a:r>
            <a:endParaRPr lang="en-US" sz="1400" dirty="0"/>
          </a:p>
        </p:txBody>
      </p:sp>
      <p:sp>
        <p:nvSpPr>
          <p:cNvPr id="22" name="Title 1">
            <a:extLst>
              <a:ext uri="{FF2B5EF4-FFF2-40B4-BE49-F238E27FC236}">
                <a16:creationId xmlns:a16="http://schemas.microsoft.com/office/drawing/2014/main" id="{4AE06EB4-B280-41B3-B859-AFF3A59756CA}"/>
              </a:ext>
            </a:extLst>
          </p:cNvPr>
          <p:cNvSpPr>
            <a:spLocks noGrp="1"/>
          </p:cNvSpPr>
          <p:nvPr>
            <p:ph type="title"/>
          </p:nvPr>
        </p:nvSpPr>
        <p:spPr>
          <a:xfrm>
            <a:off x="1003269" y="3220"/>
            <a:ext cx="8445357" cy="883524"/>
          </a:xfrm>
        </p:spPr>
        <p:txBody>
          <a:bodyPr vert="horz" lIns="91440" tIns="45720" rIns="91440" bIns="45720" rtlCol="0" anchor="t">
            <a:normAutofit/>
          </a:bodyPr>
          <a:lstStyle/>
          <a:p>
            <a:pPr algn="l"/>
            <a:r>
              <a:rPr lang="en-US" sz="2600" dirty="0"/>
              <a:t>Wireshark</a:t>
            </a:r>
            <a:br>
              <a:rPr lang="en-US" sz="2600" dirty="0"/>
            </a:br>
            <a:r>
              <a:rPr lang="en-US" sz="2600" dirty="0"/>
              <a:t>HTTPS Decryption on the Client (Firefox/Chrome/</a:t>
            </a:r>
            <a:r>
              <a:rPr lang="en-US" sz="2600" dirty="0" err="1"/>
              <a:t>libcurl</a:t>
            </a:r>
            <a:r>
              <a:rPr lang="en-US" sz="2600" dirty="0"/>
              <a:t>)</a:t>
            </a:r>
          </a:p>
        </p:txBody>
      </p:sp>
      <p:pic>
        <p:nvPicPr>
          <p:cNvPr id="2" name="Picture 1">
            <a:extLst>
              <a:ext uri="{FF2B5EF4-FFF2-40B4-BE49-F238E27FC236}">
                <a16:creationId xmlns:a16="http://schemas.microsoft.com/office/drawing/2014/main" id="{59B09008-457D-4DED-AEAF-0AEEA3BB56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269" y="757352"/>
            <a:ext cx="9448626" cy="4097593"/>
          </a:xfrm>
          <a:prstGeom prst="rect">
            <a:avLst/>
          </a:prstGeom>
        </p:spPr>
      </p:pic>
      <p:grpSp>
        <p:nvGrpSpPr>
          <p:cNvPr id="6" name="Group 5">
            <a:extLst>
              <a:ext uri="{FF2B5EF4-FFF2-40B4-BE49-F238E27FC236}">
                <a16:creationId xmlns:a16="http://schemas.microsoft.com/office/drawing/2014/main" id="{F261CF23-CDBB-4835-B077-87853475394C}"/>
              </a:ext>
            </a:extLst>
          </p:cNvPr>
          <p:cNvGrpSpPr/>
          <p:nvPr/>
        </p:nvGrpSpPr>
        <p:grpSpPr>
          <a:xfrm>
            <a:off x="2930283" y="3730645"/>
            <a:ext cx="3638145" cy="914400"/>
            <a:chOff x="3900667" y="4299812"/>
            <a:chExt cx="3638145" cy="914400"/>
          </a:xfrm>
        </p:grpSpPr>
        <p:pic>
          <p:nvPicPr>
            <p:cNvPr id="7" name="Graphic 6" descr="Saw blade">
              <a:extLst>
                <a:ext uri="{FF2B5EF4-FFF2-40B4-BE49-F238E27FC236}">
                  <a16:creationId xmlns:a16="http://schemas.microsoft.com/office/drawing/2014/main" id="{45677590-3EBE-436C-8967-B1B39C236B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00667" y="4299812"/>
              <a:ext cx="914400" cy="914400"/>
            </a:xfrm>
            <a:prstGeom prst="rect">
              <a:avLst/>
            </a:prstGeom>
          </p:spPr>
        </p:pic>
        <p:sp>
          <p:nvSpPr>
            <p:cNvPr id="8" name="TextBox 7">
              <a:extLst>
                <a:ext uri="{FF2B5EF4-FFF2-40B4-BE49-F238E27FC236}">
                  <a16:creationId xmlns:a16="http://schemas.microsoft.com/office/drawing/2014/main" id="{877DD415-4AF2-4528-BBD5-0E8A6F9A5E51}"/>
                </a:ext>
              </a:extLst>
            </p:cNvPr>
            <p:cNvSpPr txBox="1"/>
            <p:nvPr/>
          </p:nvSpPr>
          <p:spPr>
            <a:xfrm>
              <a:off x="4815067" y="4572346"/>
              <a:ext cx="2723745"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b="1">
                  <a:solidFill>
                    <a:schemeClr val="bg1"/>
                  </a:solidFill>
                </a:defRPr>
              </a:lvl1pPr>
            </a:lstStyle>
            <a:p>
              <a:r>
                <a:rPr lang="en-CA" dirty="0"/>
                <a:t>5) Actual Packet Bytes</a:t>
              </a:r>
            </a:p>
          </p:txBody>
        </p:sp>
      </p:grpSp>
    </p:spTree>
    <p:extLst>
      <p:ext uri="{BB962C8B-B14F-4D97-AF65-F5344CB8AC3E}">
        <p14:creationId xmlns:p14="http://schemas.microsoft.com/office/powerpoint/2010/main" val="3229676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2133536" y="4942975"/>
            <a:ext cx="8286075" cy="1912307"/>
          </a:xfrm>
        </p:spPr>
        <p:txBody>
          <a:bodyPr vert="horz" lIns="91440" tIns="0" rIns="91440" bIns="45720" rtlCol="0" anchor="ctr">
            <a:normAutofit/>
          </a:bodyPr>
          <a:lstStyle/>
          <a:p>
            <a:pPr marL="0" indent="0">
              <a:lnSpc>
                <a:spcPct val="100000"/>
              </a:lnSpc>
              <a:spcBef>
                <a:spcPts val="100"/>
              </a:spcBef>
              <a:spcAft>
                <a:spcPts val="100"/>
              </a:spcAft>
              <a:buNone/>
            </a:pPr>
            <a:r>
              <a:rPr lang="en-US" sz="1400" b="1" dirty="0"/>
              <a:t>Setting the Global User Variable</a:t>
            </a:r>
          </a:p>
          <a:p>
            <a:pPr>
              <a:lnSpc>
                <a:spcPct val="100000"/>
              </a:lnSpc>
              <a:spcBef>
                <a:spcPts val="100"/>
              </a:spcBef>
              <a:spcAft>
                <a:spcPts val="100"/>
              </a:spcAft>
            </a:pPr>
            <a:r>
              <a:rPr lang="en-US" sz="1400" dirty="0"/>
              <a:t>With this setting, all programs that support SSLKEYLOGFILE will write to this file.</a:t>
            </a:r>
          </a:p>
          <a:p>
            <a:pPr>
              <a:lnSpc>
                <a:spcPct val="100000"/>
              </a:lnSpc>
              <a:spcBef>
                <a:spcPts val="100"/>
              </a:spcBef>
              <a:spcAft>
                <a:spcPts val="100"/>
              </a:spcAft>
            </a:pPr>
            <a:r>
              <a:rPr lang="en-US" sz="1400" i="1" dirty="0"/>
              <a:t>SET SSLKEYLOGFILE=%USERPROFILE%\</a:t>
            </a:r>
            <a:r>
              <a:rPr lang="en-US" sz="1400" i="1" dirty="0" err="1"/>
              <a:t>sslkeysENV.pms</a:t>
            </a:r>
            <a:endParaRPr lang="en-US" sz="1400" i="1" dirty="0"/>
          </a:p>
          <a:p>
            <a:pPr marL="0" indent="0">
              <a:lnSpc>
                <a:spcPct val="100000"/>
              </a:lnSpc>
              <a:spcBef>
                <a:spcPts val="100"/>
              </a:spcBef>
              <a:spcAft>
                <a:spcPts val="100"/>
              </a:spcAft>
              <a:buNone/>
            </a:pPr>
            <a:r>
              <a:rPr lang="en-US" sz="1400" b="1" dirty="0"/>
              <a:t>When you want to capture Data</a:t>
            </a:r>
          </a:p>
          <a:p>
            <a:pPr>
              <a:lnSpc>
                <a:spcPct val="100000"/>
              </a:lnSpc>
              <a:spcBef>
                <a:spcPts val="100"/>
              </a:spcBef>
              <a:spcAft>
                <a:spcPts val="100"/>
              </a:spcAft>
            </a:pPr>
            <a:r>
              <a:rPr lang="en-US" sz="1400" dirty="0"/>
              <a:t>Always open Wireshark and Start the Capture First</a:t>
            </a:r>
          </a:p>
          <a:p>
            <a:pPr>
              <a:lnSpc>
                <a:spcPct val="100000"/>
              </a:lnSpc>
              <a:spcBef>
                <a:spcPts val="100"/>
              </a:spcBef>
              <a:spcAft>
                <a:spcPts val="100"/>
              </a:spcAft>
            </a:pPr>
            <a:r>
              <a:rPr lang="en-US" sz="1400" dirty="0"/>
              <a:t>You will want to restart any application that is open before starting to capture as well.</a:t>
            </a:r>
          </a:p>
          <a:p>
            <a:pPr>
              <a:lnSpc>
                <a:spcPct val="100000"/>
              </a:lnSpc>
              <a:spcBef>
                <a:spcPts val="100"/>
              </a:spcBef>
              <a:spcAft>
                <a:spcPts val="100"/>
              </a:spcAft>
            </a:pPr>
            <a:endParaRPr lang="en-US" sz="1400" i="1" dirty="0"/>
          </a:p>
        </p:txBody>
      </p:sp>
      <p:sp>
        <p:nvSpPr>
          <p:cNvPr id="22" name="Title 1">
            <a:extLst>
              <a:ext uri="{FF2B5EF4-FFF2-40B4-BE49-F238E27FC236}">
                <a16:creationId xmlns:a16="http://schemas.microsoft.com/office/drawing/2014/main" id="{4AE06EB4-B280-41B3-B859-AFF3A59756CA}"/>
              </a:ext>
            </a:extLst>
          </p:cNvPr>
          <p:cNvSpPr>
            <a:spLocks noGrp="1"/>
          </p:cNvSpPr>
          <p:nvPr>
            <p:ph type="title"/>
          </p:nvPr>
        </p:nvSpPr>
        <p:spPr>
          <a:xfrm>
            <a:off x="1003269" y="3220"/>
            <a:ext cx="8445357" cy="883524"/>
          </a:xfrm>
        </p:spPr>
        <p:txBody>
          <a:bodyPr vert="horz" lIns="91440" tIns="45720" rIns="91440" bIns="45720" rtlCol="0" anchor="t">
            <a:normAutofit/>
          </a:bodyPr>
          <a:lstStyle/>
          <a:p>
            <a:pPr algn="l"/>
            <a:r>
              <a:rPr lang="en-US" sz="2600" dirty="0"/>
              <a:t>Wireshark</a:t>
            </a:r>
            <a:br>
              <a:rPr lang="en-US" sz="2600" dirty="0"/>
            </a:br>
            <a:r>
              <a:rPr lang="en-US" sz="2600" dirty="0"/>
              <a:t>HTTPS Decryption on the Client (Firefox/Chrome/</a:t>
            </a:r>
            <a:r>
              <a:rPr lang="en-US" sz="2600" dirty="0" err="1"/>
              <a:t>libcurl</a:t>
            </a:r>
            <a:r>
              <a:rPr lang="en-US" sz="2600" dirty="0"/>
              <a:t>)</a:t>
            </a:r>
          </a:p>
        </p:txBody>
      </p:sp>
      <p:pic>
        <p:nvPicPr>
          <p:cNvPr id="6" name="Picture 5">
            <a:extLst>
              <a:ext uri="{FF2B5EF4-FFF2-40B4-BE49-F238E27FC236}">
                <a16:creationId xmlns:a16="http://schemas.microsoft.com/office/drawing/2014/main" id="{12D9D4CD-5D52-4AE9-8D47-58ACCD28E29C}"/>
              </a:ext>
            </a:extLst>
          </p:cNvPr>
          <p:cNvPicPr>
            <a:picLocks noChangeAspect="1"/>
          </p:cNvPicPr>
          <p:nvPr/>
        </p:nvPicPr>
        <p:blipFill>
          <a:blip r:embed="rId2"/>
          <a:stretch>
            <a:fillRect/>
          </a:stretch>
        </p:blipFill>
        <p:spPr>
          <a:xfrm>
            <a:off x="2235097" y="886744"/>
            <a:ext cx="5981700" cy="2943225"/>
          </a:xfrm>
          <a:prstGeom prst="rect">
            <a:avLst/>
          </a:prstGeom>
        </p:spPr>
      </p:pic>
    </p:spTree>
    <p:extLst>
      <p:ext uri="{BB962C8B-B14F-4D97-AF65-F5344CB8AC3E}">
        <p14:creationId xmlns:p14="http://schemas.microsoft.com/office/powerpoint/2010/main" val="3555527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04863-326C-4C04-8E6A-970598A91C76}"/>
              </a:ext>
            </a:extLst>
          </p:cNvPr>
          <p:cNvSpPr>
            <a:spLocks noGrp="1"/>
          </p:cNvSpPr>
          <p:nvPr>
            <p:ph type="title"/>
          </p:nvPr>
        </p:nvSpPr>
        <p:spPr>
          <a:xfrm>
            <a:off x="2611808" y="257696"/>
            <a:ext cx="7958331" cy="1627590"/>
          </a:xfrm>
        </p:spPr>
        <p:txBody>
          <a:bodyPr>
            <a:normAutofit/>
          </a:bodyPr>
          <a:lstStyle/>
          <a:p>
            <a:pPr algn="l"/>
            <a:r>
              <a:rPr lang="en-CA" dirty="0"/>
              <a:t>Capturing HTTPS Data</a:t>
            </a:r>
          </a:p>
        </p:txBody>
      </p:sp>
      <p:sp>
        <p:nvSpPr>
          <p:cNvPr id="3" name="Rectangle 2">
            <a:extLst>
              <a:ext uri="{FF2B5EF4-FFF2-40B4-BE49-F238E27FC236}">
                <a16:creationId xmlns:a16="http://schemas.microsoft.com/office/drawing/2014/main" id="{16F36A16-3004-4021-A196-27AEC08D1BDA}"/>
              </a:ext>
            </a:extLst>
          </p:cNvPr>
          <p:cNvSpPr/>
          <p:nvPr/>
        </p:nvSpPr>
        <p:spPr>
          <a:xfrm>
            <a:off x="1144385" y="5588968"/>
            <a:ext cx="10094422"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CA" sz="1100" i="1" dirty="0"/>
              <a:t>C:\Users\self_kpxvndz&gt; </a:t>
            </a:r>
            <a:r>
              <a:rPr lang="en-CA" sz="1200" b="1" dirty="0"/>
              <a:t>"C:\Program Files (x86)\Google\Chrome\Application\chrome.exe" --disable-http2 https://ca.yahoo.com</a:t>
            </a:r>
          </a:p>
        </p:txBody>
      </p:sp>
      <p:pic>
        <p:nvPicPr>
          <p:cNvPr id="5" name="Picture 4" descr="A picture containing screenshot&#10;&#10;Description automatically generated">
            <a:extLst>
              <a:ext uri="{FF2B5EF4-FFF2-40B4-BE49-F238E27FC236}">
                <a16:creationId xmlns:a16="http://schemas.microsoft.com/office/drawing/2014/main" id="{19592319-F990-4BDD-AC4D-E651F2FD5F6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29090" y="2219306"/>
            <a:ext cx="9533819" cy="1943550"/>
          </a:xfrm>
          <a:prstGeom prst="rect">
            <a:avLst/>
          </a:prstGeom>
        </p:spPr>
      </p:pic>
      <p:sp>
        <p:nvSpPr>
          <p:cNvPr id="6" name="Rectangle 5">
            <a:extLst>
              <a:ext uri="{FF2B5EF4-FFF2-40B4-BE49-F238E27FC236}">
                <a16:creationId xmlns:a16="http://schemas.microsoft.com/office/drawing/2014/main" id="{C80D458A-46C0-436D-9923-5FB73D069954}"/>
              </a:ext>
            </a:extLst>
          </p:cNvPr>
          <p:cNvSpPr/>
          <p:nvPr/>
        </p:nvSpPr>
        <p:spPr>
          <a:xfrm>
            <a:off x="1244137" y="1642795"/>
            <a:ext cx="7517477" cy="369332"/>
          </a:xfrm>
          <a:prstGeom prst="rect">
            <a:avLst/>
          </a:prstGeom>
        </p:spPr>
        <p:txBody>
          <a:bodyPr wrap="square">
            <a:spAutoFit/>
          </a:bodyPr>
          <a:lstStyle/>
          <a:p>
            <a:pPr marL="342900" indent="-342900">
              <a:buFont typeface="+mj-lt"/>
              <a:buAutoNum type="arabicPeriod"/>
            </a:pPr>
            <a:r>
              <a:rPr lang="en-CA" dirty="0"/>
              <a:t>Start a Wireshark Capture by double clicking on your interface</a:t>
            </a:r>
          </a:p>
        </p:txBody>
      </p:sp>
      <p:sp>
        <p:nvSpPr>
          <p:cNvPr id="7" name="Rectangle 6">
            <a:extLst>
              <a:ext uri="{FF2B5EF4-FFF2-40B4-BE49-F238E27FC236}">
                <a16:creationId xmlns:a16="http://schemas.microsoft.com/office/drawing/2014/main" id="{CCFF49AF-5A48-49E1-8FDF-96E8F008A56C}"/>
              </a:ext>
            </a:extLst>
          </p:cNvPr>
          <p:cNvSpPr/>
          <p:nvPr/>
        </p:nvSpPr>
        <p:spPr>
          <a:xfrm>
            <a:off x="1244137" y="4815796"/>
            <a:ext cx="6096000" cy="646331"/>
          </a:xfrm>
          <a:prstGeom prst="rect">
            <a:avLst/>
          </a:prstGeom>
        </p:spPr>
        <p:txBody>
          <a:bodyPr>
            <a:spAutoFit/>
          </a:bodyPr>
          <a:lstStyle/>
          <a:p>
            <a:pPr marL="342900" indent="-342900">
              <a:buFont typeface="+mj-lt"/>
              <a:buAutoNum type="arabicPeriod" startAt="2"/>
            </a:pPr>
            <a:r>
              <a:rPr lang="en-CA" dirty="0"/>
              <a:t>Open up Chrome with HTTP2 disabled, and visit https://ca.yahoo.com/</a:t>
            </a:r>
          </a:p>
        </p:txBody>
      </p:sp>
    </p:spTree>
    <p:extLst>
      <p:ext uri="{BB962C8B-B14F-4D97-AF65-F5344CB8AC3E}">
        <p14:creationId xmlns:p14="http://schemas.microsoft.com/office/powerpoint/2010/main" val="783911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useBgFill="1">
        <p:nvSpPr>
          <p:cNvPr id="44" name="Rectangle 25">
            <a:extLst>
              <a:ext uri="{FF2B5EF4-FFF2-40B4-BE49-F238E27FC236}">
                <a16:creationId xmlns:a16="http://schemas.microsoft.com/office/drawing/2014/main" id="{E0E1FDE7-FF27-4EA8-BDD8-6E14E65042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27">
            <a:extLst>
              <a:ext uri="{FF2B5EF4-FFF2-40B4-BE49-F238E27FC236}">
                <a16:creationId xmlns:a16="http://schemas.microsoft.com/office/drawing/2014/main" id="{265E3C3D-BC5C-4C1B-8183-E1793AF43BB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46" name="Picture 29">
            <a:extLst>
              <a:ext uri="{FF2B5EF4-FFF2-40B4-BE49-F238E27FC236}">
                <a16:creationId xmlns:a16="http://schemas.microsoft.com/office/drawing/2014/main" id="{079F0E45-4770-4B45-B3C2-C393CA45A9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47" name="Rectangle 31">
            <a:extLst>
              <a:ext uri="{FF2B5EF4-FFF2-40B4-BE49-F238E27FC236}">
                <a16:creationId xmlns:a16="http://schemas.microsoft.com/office/drawing/2014/main" id="{0A3D6952-FC72-4FDF-BE5A-9C8849DAB1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33">
            <a:extLst>
              <a:ext uri="{FF2B5EF4-FFF2-40B4-BE49-F238E27FC236}">
                <a16:creationId xmlns:a16="http://schemas.microsoft.com/office/drawing/2014/main" id="{E87763AB-1437-444E-AB30-0CC227948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35">
            <a:extLst>
              <a:ext uri="{FF2B5EF4-FFF2-40B4-BE49-F238E27FC236}">
                <a16:creationId xmlns:a16="http://schemas.microsoft.com/office/drawing/2014/main" id="{E9CB6E92-5053-4509-B7C9-B647A786A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6404351" y="808056"/>
            <a:ext cx="4168377" cy="1077229"/>
          </a:xfrm>
        </p:spPr>
        <p:txBody>
          <a:bodyPr>
            <a:normAutofit fontScale="90000"/>
          </a:bodyPr>
          <a:lstStyle/>
          <a:p>
            <a:pPr algn="l"/>
            <a:r>
              <a:rPr lang="en-CA" sz="3600" dirty="0"/>
              <a:t>Wireshark</a:t>
            </a:r>
            <a:br>
              <a:rPr lang="en-CA" sz="3600" dirty="0"/>
            </a:br>
            <a:r>
              <a:rPr lang="en-CA" sz="3600" dirty="0"/>
              <a:t>What is it?</a:t>
            </a:r>
          </a:p>
        </p:txBody>
      </p:sp>
      <p:pic>
        <p:nvPicPr>
          <p:cNvPr id="4" name="Picture 3">
            <a:extLst>
              <a:ext uri="{FF2B5EF4-FFF2-40B4-BE49-F238E27FC236}">
                <a16:creationId xmlns:a16="http://schemas.microsoft.com/office/drawing/2014/main" id="{E8C24514-845D-4F78-89C9-D67FB26F9A52}"/>
              </a:ext>
            </a:extLst>
          </p:cNvPr>
          <p:cNvPicPr/>
          <p:nvPr/>
        </p:nvPicPr>
        <p:blipFill>
          <a:blip r:embed="rId5">
            <a:extLst>
              <a:ext uri="{28A0092B-C50C-407E-A947-70E740481C1C}">
                <a14:useLocalDpi xmlns:a14="http://schemas.microsoft.com/office/drawing/2010/main"/>
              </a:ext>
            </a:extLst>
          </a:blip>
          <a:srcRect/>
          <a:stretch>
            <a:fillRect/>
          </a:stretch>
        </p:blipFill>
        <p:spPr bwMode="auto">
          <a:xfrm>
            <a:off x="1659297" y="1538808"/>
            <a:ext cx="3781046" cy="3781046"/>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6404351" y="2052116"/>
            <a:ext cx="4168378" cy="3997828"/>
          </a:xfrm>
        </p:spPr>
        <p:txBody>
          <a:bodyPr>
            <a:normAutofit/>
          </a:bodyPr>
          <a:lstStyle/>
          <a:p>
            <a:r>
              <a:rPr lang="en-CA" sz="1800" dirty="0"/>
              <a:t>Wireshark is an open-source packet analysis suite.</a:t>
            </a:r>
          </a:p>
          <a:p>
            <a:r>
              <a:rPr lang="en-CA" sz="1800" dirty="0"/>
              <a:t>I use it for network troubleshooting, and “debugging” any software that use a network to communicate.</a:t>
            </a:r>
          </a:p>
          <a:p>
            <a:r>
              <a:rPr lang="en-CA" sz="1800" dirty="0"/>
              <a:t>You can even monitor traffic over a Bluetooth interface, or USB.</a:t>
            </a:r>
          </a:p>
          <a:p>
            <a:r>
              <a:rPr lang="en-CA" sz="1800" dirty="0"/>
              <a:t>Based around </a:t>
            </a:r>
            <a:r>
              <a:rPr lang="en-CA" sz="1800" dirty="0" err="1"/>
              <a:t>libpcap</a:t>
            </a:r>
            <a:r>
              <a:rPr lang="en-CA" sz="1800" dirty="0"/>
              <a:t>, a packet capture library.</a:t>
            </a:r>
          </a:p>
        </p:txBody>
      </p:sp>
      <p:sp>
        <p:nvSpPr>
          <p:cNvPr id="50" name="Rectangle 37">
            <a:extLst>
              <a:ext uri="{FF2B5EF4-FFF2-40B4-BE49-F238E27FC236}">
                <a16:creationId xmlns:a16="http://schemas.microsoft.com/office/drawing/2014/main" id="{040D67C5-81E4-4B8E-A656-B797B53F7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9536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04863-326C-4C04-8E6A-970598A91C76}"/>
              </a:ext>
            </a:extLst>
          </p:cNvPr>
          <p:cNvSpPr>
            <a:spLocks noGrp="1"/>
          </p:cNvSpPr>
          <p:nvPr>
            <p:ph type="title"/>
          </p:nvPr>
        </p:nvSpPr>
        <p:spPr>
          <a:xfrm>
            <a:off x="2611808" y="257696"/>
            <a:ext cx="7958331" cy="1627590"/>
          </a:xfrm>
        </p:spPr>
        <p:txBody>
          <a:bodyPr>
            <a:normAutofit/>
          </a:bodyPr>
          <a:lstStyle/>
          <a:p>
            <a:pPr algn="l"/>
            <a:r>
              <a:rPr lang="en-CA" dirty="0"/>
              <a:t>Capturing HTTPS Data</a:t>
            </a:r>
          </a:p>
        </p:txBody>
      </p:sp>
      <p:sp>
        <p:nvSpPr>
          <p:cNvPr id="6" name="Rectangle 5">
            <a:extLst>
              <a:ext uri="{FF2B5EF4-FFF2-40B4-BE49-F238E27FC236}">
                <a16:creationId xmlns:a16="http://schemas.microsoft.com/office/drawing/2014/main" id="{C80D458A-46C0-436D-9923-5FB73D069954}"/>
              </a:ext>
            </a:extLst>
          </p:cNvPr>
          <p:cNvSpPr/>
          <p:nvPr/>
        </p:nvSpPr>
        <p:spPr>
          <a:xfrm>
            <a:off x="1244137" y="1642795"/>
            <a:ext cx="7517477" cy="1908215"/>
          </a:xfrm>
          <a:prstGeom prst="rect">
            <a:avLst/>
          </a:prstGeom>
        </p:spPr>
        <p:txBody>
          <a:bodyPr wrap="square">
            <a:spAutoFit/>
          </a:bodyPr>
          <a:lstStyle/>
          <a:p>
            <a:pPr marL="342900" indent="-342900">
              <a:buFont typeface="+mj-lt"/>
              <a:buAutoNum type="arabicPeriod"/>
            </a:pPr>
            <a:r>
              <a:rPr lang="en-CA" dirty="0"/>
              <a:t>Once the Webpage has Loaded, Quit Chrome</a:t>
            </a:r>
          </a:p>
          <a:p>
            <a:pPr marL="342900" indent="-342900">
              <a:buFont typeface="+mj-lt"/>
              <a:buAutoNum type="arabicPeriod"/>
            </a:pPr>
            <a:r>
              <a:rPr lang="en-CA" dirty="0"/>
              <a:t>Stop the Wireshark Capture</a:t>
            </a:r>
          </a:p>
          <a:p>
            <a:pPr marL="342900" indent="-342900">
              <a:buFont typeface="+mj-lt"/>
              <a:buAutoNum type="arabicPeriod"/>
            </a:pPr>
            <a:r>
              <a:rPr lang="en-CA" dirty="0"/>
              <a:t>In Wireshark, </a:t>
            </a:r>
            <a:r>
              <a:rPr lang="en-CA" dirty="0" err="1"/>
              <a:t>goto</a:t>
            </a:r>
            <a:r>
              <a:rPr lang="en-CA" dirty="0"/>
              <a:t> File&gt; Save As, and save the capture to that folder, </a:t>
            </a:r>
            <a:r>
              <a:rPr lang="en-CA" dirty="0" err="1"/>
              <a:t>ie</a:t>
            </a:r>
            <a:r>
              <a:rPr lang="en-CA" dirty="0"/>
              <a:t>: </a:t>
            </a:r>
            <a:r>
              <a:rPr lang="en-CA" sz="1100" i="1" dirty="0"/>
              <a:t>C:\Media\Meetups\WireSharkFiddler\Captures\Captures_Yahoo_SSL\</a:t>
            </a:r>
            <a:endParaRPr lang="en-CA" dirty="0"/>
          </a:p>
          <a:p>
            <a:pPr marL="342900" indent="-342900">
              <a:buFont typeface="+mj-lt"/>
              <a:buAutoNum type="arabicPeriod"/>
            </a:pPr>
            <a:r>
              <a:rPr lang="en-CA" sz="1400" i="1" dirty="0"/>
              <a:t>Copy the </a:t>
            </a:r>
            <a:r>
              <a:rPr lang="en-CA" sz="1400" i="1" dirty="0" err="1"/>
              <a:t>sslkeysENV.pms</a:t>
            </a:r>
            <a:r>
              <a:rPr lang="en-CA" sz="1400" i="1" dirty="0"/>
              <a:t> file from your users directory to this folder as well.  I usually keep the same base name.</a:t>
            </a:r>
          </a:p>
          <a:p>
            <a:pPr marL="342900" indent="-342900">
              <a:buFont typeface="+mj-lt"/>
              <a:buAutoNum type="arabicPeriod"/>
            </a:pPr>
            <a:endParaRPr lang="en-CA" dirty="0"/>
          </a:p>
        </p:txBody>
      </p:sp>
      <p:pic>
        <p:nvPicPr>
          <p:cNvPr id="4" name="Picture 3">
            <a:extLst>
              <a:ext uri="{FF2B5EF4-FFF2-40B4-BE49-F238E27FC236}">
                <a16:creationId xmlns:a16="http://schemas.microsoft.com/office/drawing/2014/main" id="{D1DD6859-95F0-45B1-A979-7212CFAEA8D4}"/>
              </a:ext>
            </a:extLst>
          </p:cNvPr>
          <p:cNvPicPr>
            <a:picLocks noChangeAspect="1"/>
          </p:cNvPicPr>
          <p:nvPr/>
        </p:nvPicPr>
        <p:blipFill>
          <a:blip r:embed="rId2"/>
          <a:stretch>
            <a:fillRect/>
          </a:stretch>
        </p:blipFill>
        <p:spPr>
          <a:xfrm>
            <a:off x="3761017" y="4166432"/>
            <a:ext cx="4553585" cy="885949"/>
          </a:xfrm>
          <a:prstGeom prst="rect">
            <a:avLst/>
          </a:prstGeom>
        </p:spPr>
      </p:pic>
    </p:spTree>
    <p:extLst>
      <p:ext uri="{BB962C8B-B14F-4D97-AF65-F5344CB8AC3E}">
        <p14:creationId xmlns:p14="http://schemas.microsoft.com/office/powerpoint/2010/main" val="2894481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2133536" y="4054541"/>
            <a:ext cx="8286075" cy="2800741"/>
          </a:xfrm>
        </p:spPr>
        <p:txBody>
          <a:bodyPr vert="horz" lIns="91440" tIns="0" rIns="91440" bIns="45720" rtlCol="0" anchor="ctr">
            <a:normAutofit/>
          </a:bodyPr>
          <a:lstStyle/>
          <a:p>
            <a:pPr>
              <a:lnSpc>
                <a:spcPct val="100000"/>
              </a:lnSpc>
              <a:spcBef>
                <a:spcPts val="100"/>
              </a:spcBef>
              <a:spcAft>
                <a:spcPts val="100"/>
              </a:spcAft>
            </a:pPr>
            <a:r>
              <a:rPr lang="en-US" sz="1400" dirty="0"/>
              <a:t>I setup my (Pre)-Master-Secret log filename on an as needed basis.  I rarely attach Wireshark directly to the one that I am having other applications write to.</a:t>
            </a:r>
          </a:p>
          <a:p>
            <a:pPr>
              <a:lnSpc>
                <a:spcPct val="100000"/>
              </a:lnSpc>
              <a:spcBef>
                <a:spcPts val="100"/>
              </a:spcBef>
              <a:spcAft>
                <a:spcPts val="100"/>
              </a:spcAft>
            </a:pPr>
            <a:r>
              <a:rPr lang="en-US" sz="1400" dirty="0"/>
              <a:t>I want to always have a copy of the Shared Secrets file stored with my capture.</a:t>
            </a:r>
          </a:p>
          <a:p>
            <a:pPr>
              <a:lnSpc>
                <a:spcPct val="100000"/>
              </a:lnSpc>
              <a:spcBef>
                <a:spcPts val="100"/>
              </a:spcBef>
              <a:spcAft>
                <a:spcPts val="100"/>
              </a:spcAft>
            </a:pPr>
            <a:r>
              <a:rPr lang="en-US" sz="1400" dirty="0"/>
              <a:t>In the Wireshark Preferences (Edit &gt; Preferences &gt; Protocols &gt; TLS) I’ve configured this path to match the path from the previous slide.</a:t>
            </a:r>
          </a:p>
        </p:txBody>
      </p:sp>
      <p:sp>
        <p:nvSpPr>
          <p:cNvPr id="22" name="Title 1">
            <a:extLst>
              <a:ext uri="{FF2B5EF4-FFF2-40B4-BE49-F238E27FC236}">
                <a16:creationId xmlns:a16="http://schemas.microsoft.com/office/drawing/2014/main" id="{4AE06EB4-B280-41B3-B859-AFF3A59756CA}"/>
              </a:ext>
            </a:extLst>
          </p:cNvPr>
          <p:cNvSpPr>
            <a:spLocks noGrp="1"/>
          </p:cNvSpPr>
          <p:nvPr>
            <p:ph type="title"/>
          </p:nvPr>
        </p:nvSpPr>
        <p:spPr>
          <a:xfrm>
            <a:off x="1003269" y="3220"/>
            <a:ext cx="8445357" cy="883524"/>
          </a:xfrm>
        </p:spPr>
        <p:txBody>
          <a:bodyPr vert="horz" lIns="91440" tIns="45720" rIns="91440" bIns="45720" rtlCol="0" anchor="t">
            <a:normAutofit/>
          </a:bodyPr>
          <a:lstStyle/>
          <a:p>
            <a:pPr algn="l"/>
            <a:r>
              <a:rPr lang="en-US" sz="2600" dirty="0"/>
              <a:t>Wireshark</a:t>
            </a:r>
            <a:br>
              <a:rPr lang="en-US" sz="2600" dirty="0"/>
            </a:br>
            <a:r>
              <a:rPr lang="en-US" sz="2600" dirty="0"/>
              <a:t>HTTPS Decryption on the Client (Firefox/Chrome/</a:t>
            </a:r>
            <a:r>
              <a:rPr lang="en-US" sz="2600" dirty="0" err="1"/>
              <a:t>libcurl</a:t>
            </a:r>
            <a:r>
              <a:rPr lang="en-US" sz="2600" dirty="0"/>
              <a:t>)</a:t>
            </a:r>
          </a:p>
        </p:txBody>
      </p:sp>
      <p:pic>
        <p:nvPicPr>
          <p:cNvPr id="2" name="Picture 1">
            <a:extLst>
              <a:ext uri="{FF2B5EF4-FFF2-40B4-BE49-F238E27FC236}">
                <a16:creationId xmlns:a16="http://schemas.microsoft.com/office/drawing/2014/main" id="{7A129A3C-42B5-4661-B44C-A763E9BD8ACE}"/>
              </a:ext>
            </a:extLst>
          </p:cNvPr>
          <p:cNvPicPr>
            <a:picLocks noChangeAspect="1"/>
          </p:cNvPicPr>
          <p:nvPr/>
        </p:nvPicPr>
        <p:blipFill>
          <a:blip r:embed="rId2"/>
          <a:stretch>
            <a:fillRect/>
          </a:stretch>
        </p:blipFill>
        <p:spPr>
          <a:xfrm>
            <a:off x="1990152" y="992931"/>
            <a:ext cx="8211696" cy="2800741"/>
          </a:xfrm>
          <a:prstGeom prst="rect">
            <a:avLst/>
          </a:prstGeom>
        </p:spPr>
      </p:pic>
    </p:spTree>
    <p:extLst>
      <p:ext uri="{BB962C8B-B14F-4D97-AF65-F5344CB8AC3E}">
        <p14:creationId xmlns:p14="http://schemas.microsoft.com/office/powerpoint/2010/main" val="1648801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2105544" y="4102585"/>
            <a:ext cx="8286075" cy="1912307"/>
          </a:xfrm>
        </p:spPr>
        <p:txBody>
          <a:bodyPr vert="horz" lIns="91440" tIns="0" rIns="91440" bIns="45720" rtlCol="0" anchor="ctr">
            <a:normAutofit/>
          </a:bodyPr>
          <a:lstStyle/>
          <a:p>
            <a:pPr>
              <a:lnSpc>
                <a:spcPct val="100000"/>
              </a:lnSpc>
              <a:spcBef>
                <a:spcPts val="100"/>
              </a:spcBef>
              <a:spcAft>
                <a:spcPts val="100"/>
              </a:spcAft>
            </a:pPr>
            <a:r>
              <a:rPr lang="en-US" sz="1500" dirty="0"/>
              <a:t>Filter on </a:t>
            </a:r>
            <a:r>
              <a:rPr lang="en-US" sz="1500" b="1" dirty="0"/>
              <a:t>(</a:t>
            </a:r>
            <a:r>
              <a:rPr lang="en-US" sz="1500" b="1" dirty="0" err="1"/>
              <a:t>ip.addr</a:t>
            </a:r>
            <a:r>
              <a:rPr lang="en-US" sz="1500" b="1" dirty="0"/>
              <a:t> == 98.138.219.232)</a:t>
            </a:r>
            <a:r>
              <a:rPr lang="en-US" sz="1500" dirty="0"/>
              <a:t> (the host entry we added to make things easier)</a:t>
            </a:r>
          </a:p>
          <a:p>
            <a:pPr>
              <a:lnSpc>
                <a:spcPct val="100000"/>
              </a:lnSpc>
              <a:spcBef>
                <a:spcPts val="100"/>
              </a:spcBef>
              <a:spcAft>
                <a:spcPts val="100"/>
              </a:spcAft>
            </a:pPr>
            <a:r>
              <a:rPr lang="en-US" sz="1500" dirty="0"/>
              <a:t>You can see that there is a</a:t>
            </a:r>
          </a:p>
          <a:p>
            <a:pPr lvl="1">
              <a:lnSpc>
                <a:spcPct val="100000"/>
              </a:lnSpc>
              <a:spcBef>
                <a:spcPts val="100"/>
              </a:spcBef>
              <a:spcAft>
                <a:spcPts val="100"/>
              </a:spcAft>
            </a:pPr>
            <a:r>
              <a:rPr lang="en-US" sz="1300" dirty="0"/>
              <a:t>Client Hello</a:t>
            </a:r>
          </a:p>
          <a:p>
            <a:pPr lvl="1">
              <a:lnSpc>
                <a:spcPct val="100000"/>
              </a:lnSpc>
              <a:spcBef>
                <a:spcPts val="100"/>
              </a:spcBef>
              <a:spcAft>
                <a:spcPts val="100"/>
              </a:spcAft>
            </a:pPr>
            <a:r>
              <a:rPr lang="en-US" sz="1300" dirty="0"/>
              <a:t>Server Hello</a:t>
            </a:r>
          </a:p>
          <a:p>
            <a:pPr lvl="1">
              <a:lnSpc>
                <a:spcPct val="100000"/>
              </a:lnSpc>
              <a:spcBef>
                <a:spcPts val="100"/>
              </a:spcBef>
              <a:spcAft>
                <a:spcPts val="100"/>
              </a:spcAft>
            </a:pPr>
            <a:r>
              <a:rPr lang="en-US" sz="1300" dirty="0"/>
              <a:t>Key Exchange</a:t>
            </a:r>
          </a:p>
          <a:p>
            <a:pPr lvl="1">
              <a:lnSpc>
                <a:spcPct val="100000"/>
              </a:lnSpc>
              <a:spcBef>
                <a:spcPts val="100"/>
              </a:spcBef>
              <a:spcAft>
                <a:spcPts val="100"/>
              </a:spcAft>
            </a:pPr>
            <a:r>
              <a:rPr lang="en-US" sz="1300" dirty="0"/>
              <a:t>And a </a:t>
            </a:r>
            <a:r>
              <a:rPr lang="en-US" sz="1300" b="1" dirty="0"/>
              <a:t>GET / HTTP/1.1</a:t>
            </a:r>
            <a:endParaRPr lang="en-US" sz="1300" dirty="0"/>
          </a:p>
          <a:p>
            <a:pPr>
              <a:lnSpc>
                <a:spcPct val="100000"/>
              </a:lnSpc>
              <a:spcBef>
                <a:spcPts val="100"/>
              </a:spcBef>
              <a:spcAft>
                <a:spcPts val="100"/>
              </a:spcAft>
            </a:pPr>
            <a:r>
              <a:rPr lang="en-US" sz="1500" dirty="0"/>
              <a:t>Let’s export this file.</a:t>
            </a:r>
          </a:p>
        </p:txBody>
      </p:sp>
      <p:sp>
        <p:nvSpPr>
          <p:cNvPr id="22" name="Title 1">
            <a:extLst>
              <a:ext uri="{FF2B5EF4-FFF2-40B4-BE49-F238E27FC236}">
                <a16:creationId xmlns:a16="http://schemas.microsoft.com/office/drawing/2014/main" id="{4AE06EB4-B280-41B3-B859-AFF3A59756CA}"/>
              </a:ext>
            </a:extLst>
          </p:cNvPr>
          <p:cNvSpPr>
            <a:spLocks noGrp="1"/>
          </p:cNvSpPr>
          <p:nvPr>
            <p:ph type="title"/>
          </p:nvPr>
        </p:nvSpPr>
        <p:spPr>
          <a:xfrm>
            <a:off x="1003269" y="3220"/>
            <a:ext cx="8445357" cy="883524"/>
          </a:xfrm>
        </p:spPr>
        <p:txBody>
          <a:bodyPr vert="horz" lIns="91440" tIns="45720" rIns="91440" bIns="45720" rtlCol="0" anchor="t">
            <a:normAutofit/>
          </a:bodyPr>
          <a:lstStyle/>
          <a:p>
            <a:pPr algn="l"/>
            <a:r>
              <a:rPr lang="en-US" sz="2600" dirty="0"/>
              <a:t>Wireshark</a:t>
            </a:r>
            <a:br>
              <a:rPr lang="en-US" sz="2600" dirty="0"/>
            </a:br>
            <a:r>
              <a:rPr lang="en-US" sz="2600" dirty="0"/>
              <a:t>HTTPS Decryption on the Client (Firefox/Chrome/</a:t>
            </a:r>
            <a:r>
              <a:rPr lang="en-US" sz="2600" dirty="0" err="1"/>
              <a:t>libcurl</a:t>
            </a:r>
            <a:r>
              <a:rPr lang="en-US" sz="2600" dirty="0"/>
              <a:t>)</a:t>
            </a:r>
          </a:p>
        </p:txBody>
      </p:sp>
      <p:pic>
        <p:nvPicPr>
          <p:cNvPr id="5" name="Picture 4">
            <a:extLst>
              <a:ext uri="{FF2B5EF4-FFF2-40B4-BE49-F238E27FC236}">
                <a16:creationId xmlns:a16="http://schemas.microsoft.com/office/drawing/2014/main" id="{3F71D309-2301-442F-8BD8-7DD1F2E8051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3270" y="886744"/>
            <a:ext cx="11184312" cy="3181403"/>
          </a:xfrm>
          <a:prstGeom prst="rect">
            <a:avLst/>
          </a:prstGeom>
        </p:spPr>
      </p:pic>
    </p:spTree>
    <p:extLst>
      <p:ext uri="{BB962C8B-B14F-4D97-AF65-F5344CB8AC3E}">
        <p14:creationId xmlns:p14="http://schemas.microsoft.com/office/powerpoint/2010/main" val="1187463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B6D5B0C-A0D4-4706-94D2-1A06DD744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7CCBD11-35F9-45FC-B412-307B2F3AEF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21DB1BD1-CCCA-443B-9C70-FC3F9095E3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DD6F1431-0201-43A0-B39B-16A80A72D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B6646F7-7E4F-4FBC-95E8-95310704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A3FC98A-FE81-4516-9417-F05EC6FDB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4AE06EB4-B280-41B3-B859-AFF3A59756CA}"/>
              </a:ext>
            </a:extLst>
          </p:cNvPr>
          <p:cNvSpPr>
            <a:spLocks noGrp="1"/>
          </p:cNvSpPr>
          <p:nvPr>
            <p:ph type="title"/>
          </p:nvPr>
        </p:nvSpPr>
        <p:spPr>
          <a:xfrm>
            <a:off x="1964444" y="808056"/>
            <a:ext cx="3974905" cy="1077229"/>
          </a:xfrm>
        </p:spPr>
        <p:txBody>
          <a:bodyPr vert="horz" lIns="91440" tIns="45720" rIns="91440" bIns="45720" rtlCol="0">
            <a:normAutofit/>
          </a:bodyPr>
          <a:lstStyle/>
          <a:p>
            <a:pPr algn="l"/>
            <a:r>
              <a:rPr lang="en-US" sz="2100"/>
              <a:t>Wireshark</a:t>
            </a:r>
            <a:br>
              <a:rPr lang="en-US" sz="2100"/>
            </a:br>
            <a:r>
              <a:rPr lang="en-US" sz="2100"/>
              <a:t>HTTPS Decryption on the Client (Firefox/Chrome/</a:t>
            </a:r>
            <a:r>
              <a:rPr lang="en-US" sz="2100" err="1"/>
              <a:t>libcurl</a:t>
            </a:r>
            <a:r>
              <a:rPr lang="en-US" sz="2100"/>
              <a:t>)</a:t>
            </a:r>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1961699" y="2052116"/>
            <a:ext cx="3974905" cy="3997828"/>
          </a:xfrm>
        </p:spPr>
        <p:txBody>
          <a:bodyPr vert="horz" lIns="91440" tIns="0" rIns="91440" bIns="45720" rtlCol="0">
            <a:normAutofit/>
          </a:bodyPr>
          <a:lstStyle/>
          <a:p>
            <a:pPr>
              <a:spcBef>
                <a:spcPts val="100"/>
              </a:spcBef>
              <a:spcAft>
                <a:spcPts val="100"/>
              </a:spcAft>
            </a:pPr>
            <a:r>
              <a:rPr lang="en-US" sz="1800"/>
              <a:t>File &gt; Export Specified Packets…</a:t>
            </a:r>
          </a:p>
          <a:p>
            <a:pPr>
              <a:spcBef>
                <a:spcPts val="100"/>
              </a:spcBef>
              <a:spcAft>
                <a:spcPts val="100"/>
              </a:spcAft>
            </a:pPr>
            <a:r>
              <a:rPr lang="en-US" sz="1800"/>
              <a:t>File Name: Captures_Yahoo_SSL_FILTERED.pcapng</a:t>
            </a:r>
          </a:p>
          <a:p>
            <a:pPr lvl="1">
              <a:spcBef>
                <a:spcPts val="100"/>
              </a:spcBef>
              <a:spcAft>
                <a:spcPts val="100"/>
              </a:spcAft>
            </a:pPr>
            <a:r>
              <a:rPr lang="en-US"/>
              <a:t>Displayed</a:t>
            </a:r>
          </a:p>
          <a:p>
            <a:pPr lvl="1">
              <a:spcBef>
                <a:spcPts val="100"/>
              </a:spcBef>
              <a:spcAft>
                <a:spcPts val="100"/>
              </a:spcAft>
            </a:pPr>
            <a:r>
              <a:rPr lang="en-US"/>
              <a:t>All Packets</a:t>
            </a:r>
          </a:p>
          <a:p>
            <a:pPr>
              <a:spcBef>
                <a:spcPts val="100"/>
              </a:spcBef>
              <a:spcAft>
                <a:spcPts val="100"/>
              </a:spcAft>
            </a:pPr>
            <a:r>
              <a:rPr lang="en-US" sz="1800"/>
              <a:t>Since this filter contains the key exchange, we’ll be able to decrypt the contents.</a:t>
            </a:r>
          </a:p>
        </p:txBody>
      </p:sp>
      <p:sp>
        <p:nvSpPr>
          <p:cNvPr id="39" name="Rectangle 38">
            <a:extLst>
              <a:ext uri="{FF2B5EF4-FFF2-40B4-BE49-F238E27FC236}">
                <a16:creationId xmlns:a16="http://schemas.microsoft.com/office/drawing/2014/main" id="{BBD3519C-A23E-42D1-87B5-B0F516964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4123" y="0"/>
            <a:ext cx="464864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77BED37-6F44-4171-A2D7-90E63C8BDD3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61992" y="316487"/>
            <a:ext cx="2215365" cy="2951648"/>
          </a:xfrm>
          <a:prstGeom prst="rect">
            <a:avLst/>
          </a:prstGeom>
          <a:ln w="12700">
            <a:noFill/>
          </a:ln>
        </p:spPr>
      </p:pic>
      <p:sp>
        <p:nvSpPr>
          <p:cNvPr id="41" name="Rectangle 40">
            <a:extLst>
              <a:ext uri="{FF2B5EF4-FFF2-40B4-BE49-F238E27FC236}">
                <a16:creationId xmlns:a16="http://schemas.microsoft.com/office/drawing/2014/main" id="{A7DD8BB7-5AFB-46C2-93C4-865A767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95009" y="232460"/>
            <a:ext cx="4150723" cy="3114381"/>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EB59119-8BB0-418B-BB5D-D89B1CDFB62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657962" y="3584622"/>
            <a:ext cx="2821293" cy="2945202"/>
          </a:xfrm>
          <a:prstGeom prst="rect">
            <a:avLst/>
          </a:prstGeom>
          <a:ln w="12700">
            <a:noFill/>
          </a:ln>
        </p:spPr>
      </p:pic>
      <p:sp>
        <p:nvSpPr>
          <p:cNvPr id="43" name="Rectangle 42">
            <a:extLst>
              <a:ext uri="{FF2B5EF4-FFF2-40B4-BE49-F238E27FC236}">
                <a16:creationId xmlns:a16="http://schemas.microsoft.com/office/drawing/2014/main" id="{73515C51-7AC2-4013-B7E3-56B4A6671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95009" y="3499659"/>
            <a:ext cx="4150723" cy="3114381"/>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EE43CE3-D71F-4E85-B1D3-1AD33E27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664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FB6D5B0C-A0D4-4706-94D2-1A06DD744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F7CCBD11-35F9-45FC-B412-307B2F3AEF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56" name="Picture 55">
            <a:extLst>
              <a:ext uri="{FF2B5EF4-FFF2-40B4-BE49-F238E27FC236}">
                <a16:creationId xmlns:a16="http://schemas.microsoft.com/office/drawing/2014/main" id="{21DB1BD1-CCCA-443B-9C70-FC3F9095E3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58" name="Rectangle 57">
            <a:extLst>
              <a:ext uri="{FF2B5EF4-FFF2-40B4-BE49-F238E27FC236}">
                <a16:creationId xmlns:a16="http://schemas.microsoft.com/office/drawing/2014/main" id="{DD6F1431-0201-43A0-B39B-16A80A72D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B6646F7-7E4F-4FBC-95E8-95310704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A3FC98A-FE81-4516-9417-F05EC6FDB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4AE06EB4-B280-41B3-B859-AFF3A59756CA}"/>
              </a:ext>
            </a:extLst>
          </p:cNvPr>
          <p:cNvSpPr>
            <a:spLocks noGrp="1"/>
          </p:cNvSpPr>
          <p:nvPr>
            <p:ph type="title"/>
          </p:nvPr>
        </p:nvSpPr>
        <p:spPr>
          <a:xfrm>
            <a:off x="1964444" y="808056"/>
            <a:ext cx="3974905" cy="1077229"/>
          </a:xfrm>
        </p:spPr>
        <p:txBody>
          <a:bodyPr vert="horz" lIns="91440" tIns="45720" rIns="91440" bIns="45720" rtlCol="0">
            <a:normAutofit/>
          </a:bodyPr>
          <a:lstStyle/>
          <a:p>
            <a:pPr algn="l"/>
            <a:r>
              <a:rPr lang="en-US" sz="2100"/>
              <a:t>Wireshark</a:t>
            </a:r>
            <a:br>
              <a:rPr lang="en-US" sz="2100"/>
            </a:br>
            <a:r>
              <a:rPr lang="en-US" sz="2100"/>
              <a:t>HTTPS Decryption on the Client (Firefox/Chrome/</a:t>
            </a:r>
            <a:r>
              <a:rPr lang="en-US" sz="2100" err="1"/>
              <a:t>libcurl</a:t>
            </a:r>
            <a:r>
              <a:rPr lang="en-US" sz="2100"/>
              <a:t>)</a:t>
            </a:r>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1007533" y="2052116"/>
            <a:ext cx="5657056" cy="3997828"/>
          </a:xfrm>
        </p:spPr>
        <p:txBody>
          <a:bodyPr vert="horz" lIns="91440" tIns="0" rIns="91440" bIns="45720" rtlCol="0">
            <a:normAutofit/>
          </a:bodyPr>
          <a:lstStyle/>
          <a:p>
            <a:pPr>
              <a:lnSpc>
                <a:spcPct val="110000"/>
              </a:lnSpc>
              <a:spcBef>
                <a:spcPts val="100"/>
              </a:spcBef>
              <a:spcAft>
                <a:spcPts val="100"/>
              </a:spcAft>
            </a:pPr>
            <a:r>
              <a:rPr lang="en-US" sz="1500" dirty="0"/>
              <a:t>Open the </a:t>
            </a:r>
            <a:r>
              <a:rPr lang="en-US" sz="1500" dirty="0" err="1"/>
              <a:t>Captures_Yahoo_SSL_FILTERED.pcapng</a:t>
            </a:r>
            <a:r>
              <a:rPr lang="en-US" sz="1500" dirty="0"/>
              <a:t> Capture file</a:t>
            </a:r>
          </a:p>
          <a:p>
            <a:pPr>
              <a:lnSpc>
                <a:spcPct val="110000"/>
              </a:lnSpc>
              <a:spcBef>
                <a:spcPts val="100"/>
              </a:spcBef>
              <a:spcAft>
                <a:spcPts val="100"/>
              </a:spcAft>
            </a:pPr>
            <a:r>
              <a:rPr lang="en-US" sz="1500" dirty="0"/>
              <a:t>Let’s see what HTTP Objects are available:</a:t>
            </a:r>
          </a:p>
          <a:p>
            <a:pPr>
              <a:lnSpc>
                <a:spcPct val="110000"/>
              </a:lnSpc>
              <a:spcBef>
                <a:spcPts val="100"/>
              </a:spcBef>
              <a:spcAft>
                <a:spcPts val="100"/>
              </a:spcAft>
            </a:pPr>
            <a:r>
              <a:rPr lang="en-US" sz="1500" dirty="0"/>
              <a:t>File &gt; Export Objects &gt; HTTP…</a:t>
            </a:r>
          </a:p>
          <a:p>
            <a:pPr>
              <a:lnSpc>
                <a:spcPct val="110000"/>
              </a:lnSpc>
              <a:spcBef>
                <a:spcPts val="100"/>
              </a:spcBef>
              <a:spcAft>
                <a:spcPts val="100"/>
              </a:spcAft>
            </a:pPr>
            <a:r>
              <a:rPr lang="en-US" sz="1500" dirty="0"/>
              <a:t>There are 6 objects from ca.yahoo.com!</a:t>
            </a:r>
          </a:p>
          <a:p>
            <a:pPr>
              <a:lnSpc>
                <a:spcPct val="110000"/>
              </a:lnSpc>
              <a:spcBef>
                <a:spcPts val="100"/>
              </a:spcBef>
              <a:spcAft>
                <a:spcPts val="100"/>
              </a:spcAft>
            </a:pPr>
            <a:r>
              <a:rPr lang="en-US" sz="1500" dirty="0"/>
              <a:t>You can save these, but they’ll usually have invalid characters in them, so one by one is best.</a:t>
            </a:r>
          </a:p>
          <a:p>
            <a:pPr>
              <a:lnSpc>
                <a:spcPct val="110000"/>
              </a:lnSpc>
              <a:spcBef>
                <a:spcPts val="100"/>
              </a:spcBef>
              <a:spcAft>
                <a:spcPts val="100"/>
              </a:spcAft>
            </a:pPr>
            <a:r>
              <a:rPr lang="en-US" sz="1500" dirty="0"/>
              <a:t>If you’re curious about extracting resources in bulk, there’s a great write up here:</a:t>
            </a:r>
          </a:p>
          <a:p>
            <a:pPr lvl="1">
              <a:lnSpc>
                <a:spcPct val="110000"/>
              </a:lnSpc>
              <a:spcBef>
                <a:spcPts val="100"/>
              </a:spcBef>
              <a:spcAft>
                <a:spcPts val="100"/>
              </a:spcAft>
            </a:pPr>
            <a:r>
              <a:rPr lang="en-CA" sz="1500" dirty="0">
                <a:hlinkClick r:id="rId5"/>
              </a:rPr>
              <a:t>https://www.giac.org/paper/gcia/9206/extracting-files-network-packet-captures/123856</a:t>
            </a:r>
            <a:endParaRPr lang="en-CA" sz="1500" dirty="0"/>
          </a:p>
        </p:txBody>
      </p:sp>
      <p:sp>
        <p:nvSpPr>
          <p:cNvPr id="64" name="Rectangle 63">
            <a:extLst>
              <a:ext uri="{FF2B5EF4-FFF2-40B4-BE49-F238E27FC236}">
                <a16:creationId xmlns:a16="http://schemas.microsoft.com/office/drawing/2014/main" id="{BBD3519C-A23E-42D1-87B5-B0F516964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4123" y="0"/>
            <a:ext cx="464864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AE981BE-D209-43F0-8840-76C38A8BA66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874960" y="316487"/>
            <a:ext cx="2389429" cy="2951648"/>
          </a:xfrm>
          <a:prstGeom prst="rect">
            <a:avLst/>
          </a:prstGeom>
          <a:ln w="12700">
            <a:noFill/>
          </a:ln>
        </p:spPr>
      </p:pic>
      <p:sp>
        <p:nvSpPr>
          <p:cNvPr id="66" name="Rectangle 65">
            <a:extLst>
              <a:ext uri="{FF2B5EF4-FFF2-40B4-BE49-F238E27FC236}">
                <a16:creationId xmlns:a16="http://schemas.microsoft.com/office/drawing/2014/main" id="{A7DD8BB7-5AFB-46C2-93C4-865A767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95009" y="232460"/>
            <a:ext cx="4150723" cy="3114381"/>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A015F80-C0A7-4664-A108-6A0A25302C4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71020" y="3598161"/>
            <a:ext cx="3995178" cy="2918124"/>
          </a:xfrm>
          <a:prstGeom prst="rect">
            <a:avLst/>
          </a:prstGeom>
          <a:ln w="12700">
            <a:noFill/>
          </a:ln>
        </p:spPr>
      </p:pic>
      <p:sp>
        <p:nvSpPr>
          <p:cNvPr id="68" name="Rectangle 67">
            <a:extLst>
              <a:ext uri="{FF2B5EF4-FFF2-40B4-BE49-F238E27FC236}">
                <a16:creationId xmlns:a16="http://schemas.microsoft.com/office/drawing/2014/main" id="{73515C51-7AC2-4013-B7E3-56B4A6671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95009" y="3499659"/>
            <a:ext cx="4150723" cy="3114381"/>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AEE43CE3-D71F-4E85-B1D3-1AD33E27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7536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2086883" y="5944552"/>
            <a:ext cx="8286075" cy="818627"/>
          </a:xfrm>
        </p:spPr>
        <p:txBody>
          <a:bodyPr vert="horz" lIns="91440" tIns="0" rIns="91440" bIns="45720" rtlCol="0" anchor="ctr">
            <a:normAutofit/>
          </a:bodyPr>
          <a:lstStyle/>
          <a:p>
            <a:pPr>
              <a:lnSpc>
                <a:spcPct val="100000"/>
              </a:lnSpc>
              <a:spcBef>
                <a:spcPts val="100"/>
              </a:spcBef>
              <a:spcAft>
                <a:spcPts val="100"/>
              </a:spcAft>
            </a:pPr>
            <a:r>
              <a:rPr lang="en-US" sz="1500" dirty="0"/>
              <a:t>Right click on the “GET / HTTP/1.1” entry, and select:</a:t>
            </a:r>
          </a:p>
          <a:p>
            <a:pPr lvl="1">
              <a:lnSpc>
                <a:spcPct val="100000"/>
              </a:lnSpc>
              <a:spcBef>
                <a:spcPts val="100"/>
              </a:spcBef>
              <a:spcAft>
                <a:spcPts val="100"/>
              </a:spcAft>
            </a:pPr>
            <a:r>
              <a:rPr lang="en-US" sz="1300" dirty="0"/>
              <a:t>Follow &gt; HTTP Stream</a:t>
            </a:r>
          </a:p>
          <a:p>
            <a:pPr>
              <a:lnSpc>
                <a:spcPct val="100000"/>
              </a:lnSpc>
              <a:spcBef>
                <a:spcPts val="100"/>
              </a:spcBef>
              <a:spcAft>
                <a:spcPts val="100"/>
              </a:spcAft>
            </a:pPr>
            <a:r>
              <a:rPr lang="en-US" sz="1500" dirty="0"/>
              <a:t>Now you can see the unencrypted text.</a:t>
            </a:r>
          </a:p>
        </p:txBody>
      </p:sp>
      <p:sp>
        <p:nvSpPr>
          <p:cNvPr id="22" name="Title 1">
            <a:extLst>
              <a:ext uri="{FF2B5EF4-FFF2-40B4-BE49-F238E27FC236}">
                <a16:creationId xmlns:a16="http://schemas.microsoft.com/office/drawing/2014/main" id="{4AE06EB4-B280-41B3-B859-AFF3A59756CA}"/>
              </a:ext>
            </a:extLst>
          </p:cNvPr>
          <p:cNvSpPr>
            <a:spLocks noGrp="1"/>
          </p:cNvSpPr>
          <p:nvPr>
            <p:ph type="title"/>
          </p:nvPr>
        </p:nvSpPr>
        <p:spPr>
          <a:xfrm>
            <a:off x="1003269" y="3220"/>
            <a:ext cx="8445357" cy="883524"/>
          </a:xfrm>
        </p:spPr>
        <p:txBody>
          <a:bodyPr vert="horz" lIns="91440" tIns="45720" rIns="91440" bIns="45720" rtlCol="0" anchor="t">
            <a:normAutofit/>
          </a:bodyPr>
          <a:lstStyle/>
          <a:p>
            <a:pPr algn="l"/>
            <a:r>
              <a:rPr lang="en-US" sz="2600"/>
              <a:t>Wireshark</a:t>
            </a:r>
            <a:br>
              <a:rPr lang="en-US" sz="2600"/>
            </a:br>
            <a:r>
              <a:rPr lang="en-US" sz="2600"/>
              <a:t>HTTPS Decryption on the Client (Firefox/Chrome/libcurl)</a:t>
            </a:r>
            <a:endParaRPr lang="en-US" sz="2600" dirty="0"/>
          </a:p>
        </p:txBody>
      </p:sp>
      <p:pic>
        <p:nvPicPr>
          <p:cNvPr id="2" name="Picture 1">
            <a:extLst>
              <a:ext uri="{FF2B5EF4-FFF2-40B4-BE49-F238E27FC236}">
                <a16:creationId xmlns:a16="http://schemas.microsoft.com/office/drawing/2014/main" id="{8911BBAC-1D84-48B7-AAA7-7AEEBA0FEA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1939" y="843109"/>
            <a:ext cx="3677704" cy="3103982"/>
          </a:xfrm>
          <a:prstGeom prst="rect">
            <a:avLst/>
          </a:prstGeom>
        </p:spPr>
      </p:pic>
      <p:pic>
        <p:nvPicPr>
          <p:cNvPr id="4" name="Picture 3">
            <a:extLst>
              <a:ext uri="{FF2B5EF4-FFF2-40B4-BE49-F238E27FC236}">
                <a16:creationId xmlns:a16="http://schemas.microsoft.com/office/drawing/2014/main" id="{16EEE0A5-CC46-4EAD-9458-08CA05E2AE9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16454" y="843108"/>
            <a:ext cx="6538901" cy="5101445"/>
          </a:xfrm>
          <a:prstGeom prst="rect">
            <a:avLst/>
          </a:prstGeom>
        </p:spPr>
      </p:pic>
    </p:spTree>
    <p:extLst>
      <p:ext uri="{BB962C8B-B14F-4D97-AF65-F5344CB8AC3E}">
        <p14:creationId xmlns:p14="http://schemas.microsoft.com/office/powerpoint/2010/main" val="3286301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3" name="Rectangle 22">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4" name="Picture 3">
            <a:extLst>
              <a:ext uri="{FF2B5EF4-FFF2-40B4-BE49-F238E27FC236}">
                <a16:creationId xmlns:a16="http://schemas.microsoft.com/office/drawing/2014/main" id="{1DEF653E-318E-462D-B5EE-15C43DE7A47D}"/>
              </a:ext>
            </a:extLst>
          </p:cNvPr>
          <p:cNvPicPr>
            <a:picLocks noChangeAspect="1"/>
          </p:cNvPicPr>
          <p:nvPr/>
        </p:nvPicPr>
        <p:blipFill rotWithShape="1">
          <a:blip r:embed="rId4" cstate="email">
            <a:alphaModFix amt="35000"/>
            <a:extLst>
              <a:ext uri="{28A0092B-C50C-407E-A947-70E740481C1C}">
                <a14:useLocalDpi xmlns:a14="http://schemas.microsoft.com/office/drawing/2010/main"/>
              </a:ext>
            </a:extLst>
          </a:blip>
          <a:srcRect l="823" r="4957"/>
          <a:stretch/>
        </p:blipFill>
        <p:spPr>
          <a:xfrm>
            <a:off x="19965" y="-2"/>
            <a:ext cx="12191695" cy="6858000"/>
          </a:xfrm>
          <a:prstGeom prst="rect">
            <a:avLst/>
          </a:prstGeom>
        </p:spPr>
      </p:pic>
      <p:pic>
        <p:nvPicPr>
          <p:cNvPr id="27" name="Picture 26">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5A262867-D8EA-4D1F-B401-68F6912AC628}"/>
              </a:ext>
            </a:extLst>
          </p:cNvPr>
          <p:cNvSpPr>
            <a:spLocks noGrp="1"/>
          </p:cNvSpPr>
          <p:nvPr>
            <p:ph type="title"/>
          </p:nvPr>
        </p:nvSpPr>
        <p:spPr>
          <a:xfrm>
            <a:off x="2292054" y="3428998"/>
            <a:ext cx="5816024" cy="2623459"/>
          </a:xfrm>
        </p:spPr>
        <p:txBody>
          <a:bodyPr vert="horz" lIns="91440" tIns="45720" rIns="91440" bIns="45720" rtlCol="0" anchor="t">
            <a:normAutofit/>
          </a:bodyPr>
          <a:lstStyle/>
          <a:p>
            <a:r>
              <a:rPr lang="en-US" sz="6600"/>
              <a:t>6) Status Window</a:t>
            </a:r>
          </a:p>
        </p:txBody>
      </p:sp>
      <p:sp>
        <p:nvSpPr>
          <p:cNvPr id="29" name="Rectangle 28">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1623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EF653E-318E-462D-B5EE-15C43DE7A47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2042" y="-1"/>
            <a:ext cx="10409592" cy="5505855"/>
          </a:xfrm>
          <a:prstGeom prst="rect">
            <a:avLst/>
          </a:prstGeom>
        </p:spPr>
      </p:pic>
      <p:sp>
        <p:nvSpPr>
          <p:cNvPr id="9" name="Content Placeholder 2">
            <a:extLst>
              <a:ext uri="{FF2B5EF4-FFF2-40B4-BE49-F238E27FC236}">
                <a16:creationId xmlns:a16="http://schemas.microsoft.com/office/drawing/2014/main" id="{EB453E0A-7249-4EF2-997E-FF24FDE8CDDB}"/>
              </a:ext>
            </a:extLst>
          </p:cNvPr>
          <p:cNvSpPr txBox="1">
            <a:spLocks/>
          </p:cNvSpPr>
          <p:nvPr/>
        </p:nvSpPr>
        <p:spPr>
          <a:xfrm>
            <a:off x="2086883" y="5944552"/>
            <a:ext cx="8286075" cy="818627"/>
          </a:xfrm>
          <a:prstGeom prst="rect">
            <a:avLst/>
          </a:prstGeom>
        </p:spPr>
        <p:txBody>
          <a:bodyPr vert="horz" lIns="91440" tIns="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a:lnSpc>
                <a:spcPct val="100000"/>
              </a:lnSpc>
              <a:spcBef>
                <a:spcPts val="100"/>
              </a:spcBef>
              <a:spcAft>
                <a:spcPts val="100"/>
              </a:spcAft>
            </a:pPr>
            <a:r>
              <a:rPr lang="en-US" sz="1500" dirty="0"/>
              <a:t>You can find out how many packets are captured, and the number/percent of how many your current display filter is showing.</a:t>
            </a:r>
          </a:p>
          <a:p>
            <a:pPr>
              <a:lnSpc>
                <a:spcPct val="100000"/>
              </a:lnSpc>
              <a:spcBef>
                <a:spcPts val="100"/>
              </a:spcBef>
              <a:spcAft>
                <a:spcPts val="100"/>
              </a:spcAft>
            </a:pPr>
            <a:r>
              <a:rPr lang="en-US" sz="1500" dirty="0"/>
              <a:t>Wow.</a:t>
            </a:r>
          </a:p>
        </p:txBody>
      </p:sp>
      <p:sp>
        <p:nvSpPr>
          <p:cNvPr id="10" name="Rectangle 9">
            <a:extLst>
              <a:ext uri="{FF2B5EF4-FFF2-40B4-BE49-F238E27FC236}">
                <a16:creationId xmlns:a16="http://schemas.microsoft.com/office/drawing/2014/main" id="{6D0AAA06-D335-4BE1-9C47-0F1DECB52535}"/>
              </a:ext>
            </a:extLst>
          </p:cNvPr>
          <p:cNvSpPr/>
          <p:nvPr/>
        </p:nvSpPr>
        <p:spPr>
          <a:xfrm>
            <a:off x="7825637" y="5309117"/>
            <a:ext cx="1523636" cy="27703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 name="Group 10">
            <a:extLst>
              <a:ext uri="{FF2B5EF4-FFF2-40B4-BE49-F238E27FC236}">
                <a16:creationId xmlns:a16="http://schemas.microsoft.com/office/drawing/2014/main" id="{B360B8A4-91A0-4010-821B-3CB71CA9F8BA}"/>
              </a:ext>
            </a:extLst>
          </p:cNvPr>
          <p:cNvGrpSpPr/>
          <p:nvPr/>
        </p:nvGrpSpPr>
        <p:grpSpPr>
          <a:xfrm>
            <a:off x="7324224" y="4631545"/>
            <a:ext cx="4249803" cy="914400"/>
            <a:chOff x="7520167" y="4992895"/>
            <a:chExt cx="4249803" cy="914400"/>
          </a:xfrm>
        </p:grpSpPr>
        <p:pic>
          <p:nvPicPr>
            <p:cNvPr id="12" name="Graphic 11" descr="Saw blade">
              <a:extLst>
                <a:ext uri="{FF2B5EF4-FFF2-40B4-BE49-F238E27FC236}">
                  <a16:creationId xmlns:a16="http://schemas.microsoft.com/office/drawing/2014/main" id="{23382666-5A27-4013-B28B-9033B3196A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20167" y="4992895"/>
              <a:ext cx="914400" cy="914400"/>
            </a:xfrm>
            <a:prstGeom prst="rect">
              <a:avLst/>
            </a:prstGeom>
          </p:spPr>
        </p:pic>
        <p:sp>
          <p:nvSpPr>
            <p:cNvPr id="13" name="TextBox 12">
              <a:extLst>
                <a:ext uri="{FF2B5EF4-FFF2-40B4-BE49-F238E27FC236}">
                  <a16:creationId xmlns:a16="http://schemas.microsoft.com/office/drawing/2014/main" id="{5C72AFB6-CB92-462F-B80A-FA1BE7D48EE3}"/>
                </a:ext>
              </a:extLst>
            </p:cNvPr>
            <p:cNvSpPr txBox="1"/>
            <p:nvPr/>
          </p:nvSpPr>
          <p:spPr>
            <a:xfrm>
              <a:off x="8434567" y="5265429"/>
              <a:ext cx="333540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b="1">
                  <a:solidFill>
                    <a:schemeClr val="bg1"/>
                  </a:solidFill>
                </a:defRPr>
              </a:lvl1pPr>
            </a:lstStyle>
            <a:p>
              <a:r>
                <a:rPr lang="en-CA" dirty="0"/>
                <a:t>6) Status Window</a:t>
              </a:r>
            </a:p>
          </p:txBody>
        </p:sp>
      </p:grpSp>
    </p:spTree>
    <p:extLst>
      <p:ext uri="{BB962C8B-B14F-4D97-AF65-F5344CB8AC3E}">
        <p14:creationId xmlns:p14="http://schemas.microsoft.com/office/powerpoint/2010/main" val="3816049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3" name="Rectangle 22">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4" name="Picture 3">
            <a:extLst>
              <a:ext uri="{FF2B5EF4-FFF2-40B4-BE49-F238E27FC236}">
                <a16:creationId xmlns:a16="http://schemas.microsoft.com/office/drawing/2014/main" id="{1DEF653E-318E-462D-B5EE-15C43DE7A47D}"/>
              </a:ext>
            </a:extLst>
          </p:cNvPr>
          <p:cNvPicPr>
            <a:picLocks noChangeAspect="1"/>
          </p:cNvPicPr>
          <p:nvPr/>
        </p:nvPicPr>
        <p:blipFill rotWithShape="1">
          <a:blip r:embed="rId4" cstate="email">
            <a:alphaModFix amt="35000"/>
            <a:extLst>
              <a:ext uri="{28A0092B-C50C-407E-A947-70E740481C1C}">
                <a14:useLocalDpi xmlns:a14="http://schemas.microsoft.com/office/drawing/2010/main"/>
              </a:ext>
            </a:extLst>
          </a:blip>
          <a:srcRect l="823" r="4957"/>
          <a:stretch/>
        </p:blipFill>
        <p:spPr>
          <a:xfrm>
            <a:off x="19965" y="-2"/>
            <a:ext cx="12191695" cy="6858000"/>
          </a:xfrm>
          <a:prstGeom prst="rect">
            <a:avLst/>
          </a:prstGeom>
        </p:spPr>
      </p:pic>
      <p:pic>
        <p:nvPicPr>
          <p:cNvPr id="27" name="Picture 26">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5A262867-D8EA-4D1F-B401-68F6912AC628}"/>
              </a:ext>
            </a:extLst>
          </p:cNvPr>
          <p:cNvSpPr>
            <a:spLocks noGrp="1"/>
          </p:cNvSpPr>
          <p:nvPr>
            <p:ph type="title"/>
          </p:nvPr>
        </p:nvSpPr>
        <p:spPr>
          <a:xfrm>
            <a:off x="2292054" y="3428998"/>
            <a:ext cx="5816024" cy="2623459"/>
          </a:xfrm>
        </p:spPr>
        <p:txBody>
          <a:bodyPr vert="horz" lIns="91440" tIns="45720" rIns="91440" bIns="45720" rtlCol="0" anchor="t">
            <a:normAutofit/>
          </a:bodyPr>
          <a:lstStyle/>
          <a:p>
            <a:r>
              <a:rPr lang="en-US" sz="6600"/>
              <a:t>7) Easy Mode Button</a:t>
            </a:r>
          </a:p>
        </p:txBody>
      </p:sp>
      <p:sp>
        <p:nvSpPr>
          <p:cNvPr id="29" name="Rectangle 28">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92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EF653E-318E-462D-B5EE-15C43DE7A47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2042" y="-1"/>
            <a:ext cx="10409592" cy="5505855"/>
          </a:xfrm>
          <a:prstGeom prst="rect">
            <a:avLst/>
          </a:prstGeom>
        </p:spPr>
      </p:pic>
      <p:grpSp>
        <p:nvGrpSpPr>
          <p:cNvPr id="17" name="Group 16">
            <a:extLst>
              <a:ext uri="{FF2B5EF4-FFF2-40B4-BE49-F238E27FC236}">
                <a16:creationId xmlns:a16="http://schemas.microsoft.com/office/drawing/2014/main" id="{1F3789C9-4F04-4385-AD90-BBD39451023C}"/>
              </a:ext>
            </a:extLst>
          </p:cNvPr>
          <p:cNvGrpSpPr/>
          <p:nvPr/>
        </p:nvGrpSpPr>
        <p:grpSpPr>
          <a:xfrm>
            <a:off x="597690" y="4972380"/>
            <a:ext cx="4249803" cy="914400"/>
            <a:chOff x="597690" y="4972380"/>
            <a:chExt cx="4249803" cy="914400"/>
          </a:xfrm>
        </p:grpSpPr>
        <p:pic>
          <p:nvPicPr>
            <p:cNvPr id="36" name="Graphic 35" descr="Saw blade">
              <a:extLst>
                <a:ext uri="{FF2B5EF4-FFF2-40B4-BE49-F238E27FC236}">
                  <a16:creationId xmlns:a16="http://schemas.microsoft.com/office/drawing/2014/main" id="{FDB13CFD-021A-49EF-89B6-B49EAE8A31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7690" y="4972380"/>
              <a:ext cx="914400" cy="914400"/>
            </a:xfrm>
            <a:prstGeom prst="rect">
              <a:avLst/>
            </a:prstGeom>
          </p:spPr>
        </p:pic>
        <p:sp>
          <p:nvSpPr>
            <p:cNvPr id="37" name="TextBox 36">
              <a:extLst>
                <a:ext uri="{FF2B5EF4-FFF2-40B4-BE49-F238E27FC236}">
                  <a16:creationId xmlns:a16="http://schemas.microsoft.com/office/drawing/2014/main" id="{44A2783F-A46A-4F8A-93F4-CB78B4590E8B}"/>
                </a:ext>
              </a:extLst>
            </p:cNvPr>
            <p:cNvSpPr txBox="1"/>
            <p:nvPr/>
          </p:nvSpPr>
          <p:spPr>
            <a:xfrm>
              <a:off x="1512090" y="5244914"/>
              <a:ext cx="333540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b="1">
                  <a:solidFill>
                    <a:schemeClr val="bg1"/>
                  </a:solidFill>
                </a:defRPr>
              </a:lvl1pPr>
            </a:lstStyle>
            <a:p>
              <a:r>
                <a:rPr lang="en-CA" dirty="0"/>
                <a:t>7) Easy Mode Button</a:t>
              </a:r>
            </a:p>
          </p:txBody>
        </p:sp>
      </p:grpSp>
      <p:sp>
        <p:nvSpPr>
          <p:cNvPr id="3" name="Title 2">
            <a:extLst>
              <a:ext uri="{FF2B5EF4-FFF2-40B4-BE49-F238E27FC236}">
                <a16:creationId xmlns:a16="http://schemas.microsoft.com/office/drawing/2014/main" id="{86218B88-0C51-484F-B10A-BAA11B799D2D}"/>
              </a:ext>
            </a:extLst>
          </p:cNvPr>
          <p:cNvSpPr>
            <a:spLocks noGrp="1"/>
          </p:cNvSpPr>
          <p:nvPr>
            <p:ph type="title"/>
          </p:nvPr>
        </p:nvSpPr>
        <p:spPr>
          <a:xfrm>
            <a:off x="1512090" y="5687966"/>
            <a:ext cx="7958331" cy="1077229"/>
          </a:xfrm>
        </p:spPr>
        <p:txBody>
          <a:bodyPr/>
          <a:lstStyle/>
          <a:p>
            <a:r>
              <a:rPr lang="en-CA" dirty="0"/>
              <a:t>Click this Stop Light button to bring up the Expert Information Window</a:t>
            </a:r>
          </a:p>
        </p:txBody>
      </p:sp>
    </p:spTree>
    <p:extLst>
      <p:ext uri="{BB962C8B-B14F-4D97-AF65-F5344CB8AC3E}">
        <p14:creationId xmlns:p14="http://schemas.microsoft.com/office/powerpoint/2010/main" val="2988582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69803" y="808056"/>
            <a:ext cx="8608037" cy="1077229"/>
          </a:xfrm>
        </p:spPr>
        <p:txBody>
          <a:bodyPr>
            <a:normAutofit/>
          </a:bodyPr>
          <a:lstStyle/>
          <a:p>
            <a:pPr algn="l"/>
            <a:r>
              <a:rPr lang="en-CA" sz="3200" strike="sngStrike" dirty="0"/>
              <a:t>Wireshark</a:t>
            </a:r>
            <a:r>
              <a:rPr lang="en-CA" sz="3200" dirty="0"/>
              <a:t>Ethereal</a:t>
            </a:r>
            <a:endParaRPr lang="en-CA" sz="2100" dirty="0"/>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1975805" y="2052116"/>
            <a:ext cx="5243780" cy="3997828"/>
          </a:xfrm>
        </p:spPr>
        <p:txBody>
          <a:bodyPr>
            <a:normAutofit fontScale="77500" lnSpcReduction="20000"/>
          </a:bodyPr>
          <a:lstStyle/>
          <a:p>
            <a:r>
              <a:rPr lang="en-CA" dirty="0"/>
              <a:t>The first time I used Wireshark was in the summer of 2001, it was called Ethereal.</a:t>
            </a:r>
          </a:p>
          <a:p>
            <a:r>
              <a:rPr lang="en-CA" dirty="0"/>
              <a:t>I took home (with permission) a server from high school that nobody had the password to, It used to be an internet gateway.</a:t>
            </a:r>
          </a:p>
          <a:p>
            <a:r>
              <a:rPr lang="en-CA" dirty="0"/>
              <a:t>The IP address taped to it was a lie.</a:t>
            </a:r>
          </a:p>
          <a:p>
            <a:r>
              <a:rPr lang="en-CA" dirty="0"/>
              <a:t>Using Ethereal, I was able to find out what the IP address of this very chatty headless SGI Indy was.</a:t>
            </a:r>
          </a:p>
          <a:p>
            <a:r>
              <a:rPr lang="en-CA" dirty="0"/>
              <a:t>Since it was IRIX, a readily available </a:t>
            </a:r>
            <a:r>
              <a:rPr lang="en-CA" dirty="0" err="1"/>
              <a:t>telnetd</a:t>
            </a:r>
            <a:r>
              <a:rPr lang="en-CA" dirty="0"/>
              <a:t> exploit politely gave me root access (</a:t>
            </a:r>
            <a:r>
              <a:rPr lang="en-CA" dirty="0">
                <a:hlinkClick r:id="rId2"/>
              </a:rPr>
              <a:t>https://www.securityfocus.com/bid/1572/info</a:t>
            </a:r>
            <a:r>
              <a:rPr lang="en-CA" dirty="0"/>
              <a:t>)</a:t>
            </a:r>
          </a:p>
        </p:txBody>
      </p:sp>
      <p:grpSp>
        <p:nvGrpSpPr>
          <p:cNvPr id="18" name="Group 17">
            <a:extLst>
              <a:ext uri="{FF2B5EF4-FFF2-40B4-BE49-F238E27FC236}">
                <a16:creationId xmlns:a16="http://schemas.microsoft.com/office/drawing/2014/main" id="{39A0424A-7029-4267-A770-E5664A12E78F}"/>
              </a:ext>
            </a:extLst>
          </p:cNvPr>
          <p:cNvGrpSpPr/>
          <p:nvPr/>
        </p:nvGrpSpPr>
        <p:grpSpPr>
          <a:xfrm>
            <a:off x="7859557" y="2279048"/>
            <a:ext cx="2809937" cy="3543963"/>
            <a:chOff x="7859557" y="2801067"/>
            <a:chExt cx="2809937" cy="3543963"/>
          </a:xfrm>
        </p:grpSpPr>
        <p:pic>
          <p:nvPicPr>
            <p:cNvPr id="4" name="Picture 3" descr="A picture containing vector graphics&#10;&#10;The Wireshark Logo. &#10;&#10;A white fin on a blue circular background.">
              <a:extLst>
                <a:ext uri="{FF2B5EF4-FFF2-40B4-BE49-F238E27FC236}">
                  <a16:creationId xmlns:a16="http://schemas.microsoft.com/office/drawing/2014/main" id="{E8C24514-845D-4F78-89C9-D67FB26F9A52}"/>
                </a:ext>
              </a:extLst>
            </p:cNvPr>
            <p:cNvPicPr/>
            <p:nvPr/>
          </p:nvPicPr>
          <p:blipFill>
            <a:blip r:embed="rId3" cstate="email">
              <a:extLst>
                <a:ext uri="{28A0092B-C50C-407E-A947-70E740481C1C}">
                  <a14:useLocalDpi xmlns:a14="http://schemas.microsoft.com/office/drawing/2010/main"/>
                </a:ext>
              </a:extLst>
            </a:blip>
            <a:srcRect/>
            <a:stretch>
              <a:fillRect/>
            </a:stretch>
          </p:blipFill>
          <p:spPr bwMode="auto">
            <a:xfrm>
              <a:off x="7859557" y="2801067"/>
              <a:ext cx="1040686" cy="1040686"/>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6" name="Picture 5" descr="A desktop computer sitting on a desk&#10;&#10;Description automatically generated">
              <a:extLst>
                <a:ext uri="{FF2B5EF4-FFF2-40B4-BE49-F238E27FC236}">
                  <a16:creationId xmlns:a16="http://schemas.microsoft.com/office/drawing/2014/main" id="{93B22F6B-9938-48B5-AB83-8E6CD7FF70C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25184" y="2926664"/>
              <a:ext cx="1052656" cy="789492"/>
            </a:xfrm>
            <a:prstGeom prst="rect">
              <a:avLst/>
            </a:prstGeom>
          </p:spPr>
        </p:pic>
        <p:sp>
          <p:nvSpPr>
            <p:cNvPr id="7" name="Plus Sign 6">
              <a:extLst>
                <a:ext uri="{FF2B5EF4-FFF2-40B4-BE49-F238E27FC236}">
                  <a16:creationId xmlns:a16="http://schemas.microsoft.com/office/drawing/2014/main" id="{5FD05263-C506-4E33-ABA1-C53940A7C808}"/>
                </a:ext>
              </a:extLst>
            </p:cNvPr>
            <p:cNvSpPr/>
            <p:nvPr/>
          </p:nvSpPr>
          <p:spPr>
            <a:xfrm>
              <a:off x="8986708" y="3060806"/>
              <a:ext cx="480833" cy="52120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Equals 7">
              <a:extLst>
                <a:ext uri="{FF2B5EF4-FFF2-40B4-BE49-F238E27FC236}">
                  <a16:creationId xmlns:a16="http://schemas.microsoft.com/office/drawing/2014/main" id="{174754F8-659D-45E1-A945-89D7380EAD40}"/>
                </a:ext>
              </a:extLst>
            </p:cNvPr>
            <p:cNvSpPr/>
            <p:nvPr/>
          </p:nvSpPr>
          <p:spPr>
            <a:xfrm>
              <a:off x="8957886" y="3831574"/>
              <a:ext cx="538476" cy="43891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pic>
          <p:nvPicPr>
            <p:cNvPr id="10" name="Picture 9" descr="A picture containing wall, indoor, with groot as the center.&#10;&#10;Groot is a character from marvel.">
              <a:extLst>
                <a:ext uri="{FF2B5EF4-FFF2-40B4-BE49-F238E27FC236}">
                  <a16:creationId xmlns:a16="http://schemas.microsoft.com/office/drawing/2014/main" id="{2FB5609C-CB11-4BB3-BED3-FC401A40090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59557" y="4300994"/>
              <a:ext cx="2718283" cy="2044036"/>
            </a:xfrm>
            <a:prstGeom prst="rect">
              <a:avLst/>
            </a:prstGeom>
          </p:spPr>
        </p:pic>
        <p:sp>
          <p:nvSpPr>
            <p:cNvPr id="12" name="Rectangle 11">
              <a:extLst>
                <a:ext uri="{FF2B5EF4-FFF2-40B4-BE49-F238E27FC236}">
                  <a16:creationId xmlns:a16="http://schemas.microsoft.com/office/drawing/2014/main" id="{02BEDC71-72AB-40A2-B23C-55469CA9BC58}"/>
                </a:ext>
              </a:extLst>
            </p:cNvPr>
            <p:cNvSpPr/>
            <p:nvPr/>
          </p:nvSpPr>
          <p:spPr>
            <a:xfrm>
              <a:off x="9099834" y="4449561"/>
              <a:ext cx="1569660" cy="1200329"/>
            </a:xfrm>
            <a:prstGeom prst="rect">
              <a:avLst/>
            </a:prstGeom>
            <a:noFill/>
          </p:spPr>
          <p:txBody>
            <a:bodyPr wrap="square" lIns="91440" tIns="45720" rIns="91440" bIns="45720">
              <a:spAutoFit/>
            </a:bodyPr>
            <a:lstStyle/>
            <a:p>
              <a:pPr algn="ctr"/>
              <a:r>
                <a:rPr lang="en-US" sz="3600" b="1" cap="none" spc="0" dirty="0">
                  <a:ln w="22225">
                    <a:solidFill>
                      <a:schemeClr val="accent2"/>
                    </a:solidFill>
                    <a:prstDash val="solid"/>
                  </a:ln>
                  <a:solidFill>
                    <a:schemeClr val="accent2">
                      <a:lumMod val="40000"/>
                      <a:lumOff val="60000"/>
                    </a:schemeClr>
                  </a:solidFill>
                  <a:effectLst/>
                </a:rPr>
                <a:t>I am</a:t>
              </a:r>
              <a:br>
                <a:rPr lang="en-US" sz="3600" b="1" cap="none" spc="0" dirty="0">
                  <a:ln w="22225">
                    <a:solidFill>
                      <a:schemeClr val="accent2"/>
                    </a:solidFill>
                    <a:prstDash val="solid"/>
                  </a:ln>
                  <a:solidFill>
                    <a:schemeClr val="accent2">
                      <a:lumMod val="40000"/>
                      <a:lumOff val="60000"/>
                    </a:schemeClr>
                  </a:solidFill>
                  <a:effectLst/>
                </a:rPr>
              </a:br>
              <a:r>
                <a:rPr lang="en-US" sz="3600" b="1" cap="none" spc="0" dirty="0">
                  <a:ln w="22225">
                    <a:solidFill>
                      <a:schemeClr val="accent2"/>
                    </a:solidFill>
                    <a:prstDash val="solid"/>
                  </a:ln>
                  <a:solidFill>
                    <a:schemeClr val="accent2">
                      <a:lumMod val="40000"/>
                      <a:lumOff val="60000"/>
                    </a:schemeClr>
                  </a:solidFill>
                  <a:effectLst/>
                </a:rPr>
                <a:t>root</a:t>
              </a:r>
            </a:p>
          </p:txBody>
        </p:sp>
      </p:grpSp>
    </p:spTree>
    <p:extLst>
      <p:ext uri="{BB962C8B-B14F-4D97-AF65-F5344CB8AC3E}">
        <p14:creationId xmlns:p14="http://schemas.microsoft.com/office/powerpoint/2010/main" val="41152073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384936-91F6-4A09-B77F-E87E54594FF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54688" y="0"/>
            <a:ext cx="9224299" cy="5505854"/>
          </a:xfrm>
          <a:prstGeom prst="rect">
            <a:avLst/>
          </a:prstGeom>
        </p:spPr>
      </p:pic>
      <p:sp>
        <p:nvSpPr>
          <p:cNvPr id="6" name="Title 5">
            <a:extLst>
              <a:ext uri="{FF2B5EF4-FFF2-40B4-BE49-F238E27FC236}">
                <a16:creationId xmlns:a16="http://schemas.microsoft.com/office/drawing/2014/main" id="{DB55F790-6260-4236-8E1D-C7F00C6CED4A}"/>
              </a:ext>
            </a:extLst>
          </p:cNvPr>
          <p:cNvSpPr>
            <a:spLocks noGrp="1"/>
          </p:cNvSpPr>
          <p:nvPr>
            <p:ph type="title"/>
          </p:nvPr>
        </p:nvSpPr>
        <p:spPr/>
        <p:txBody>
          <a:bodyPr/>
          <a:lstStyle/>
          <a:p>
            <a:endParaRPr lang="en-CA"/>
          </a:p>
        </p:txBody>
      </p:sp>
      <p:sp>
        <p:nvSpPr>
          <p:cNvPr id="9" name="Content Placeholder 2">
            <a:extLst>
              <a:ext uri="{FF2B5EF4-FFF2-40B4-BE49-F238E27FC236}">
                <a16:creationId xmlns:a16="http://schemas.microsoft.com/office/drawing/2014/main" id="{F864F71A-6974-455A-B336-52A966A6AD9B}"/>
              </a:ext>
            </a:extLst>
          </p:cNvPr>
          <p:cNvSpPr txBox="1">
            <a:spLocks/>
          </p:cNvSpPr>
          <p:nvPr/>
        </p:nvSpPr>
        <p:spPr>
          <a:xfrm>
            <a:off x="2086883" y="5944552"/>
            <a:ext cx="8286075" cy="818627"/>
          </a:xfrm>
          <a:prstGeom prst="rect">
            <a:avLst/>
          </a:prstGeom>
        </p:spPr>
        <p:txBody>
          <a:bodyPr vert="horz" lIns="91440" tIns="0" rIns="91440" bIns="45720" rtlCol="0" anchor="ctr">
            <a:normAutofit fontScale="92500"/>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a:lnSpc>
                <a:spcPct val="100000"/>
              </a:lnSpc>
              <a:spcBef>
                <a:spcPts val="100"/>
              </a:spcBef>
              <a:spcAft>
                <a:spcPts val="100"/>
              </a:spcAft>
            </a:pPr>
            <a:r>
              <a:rPr lang="en-US" sz="1500" dirty="0"/>
              <a:t>The Expert Information Window is the first place I go when looking in an unfamiliar network capture.</a:t>
            </a:r>
          </a:p>
          <a:p>
            <a:pPr>
              <a:lnSpc>
                <a:spcPct val="100000"/>
              </a:lnSpc>
              <a:spcBef>
                <a:spcPts val="100"/>
              </a:spcBef>
              <a:spcAft>
                <a:spcPts val="100"/>
              </a:spcAft>
            </a:pPr>
            <a:r>
              <a:rPr lang="en-US" sz="1500" dirty="0"/>
              <a:t>Using a Display Filter is incredibly handy, specially if you know one of the offending IP addresses</a:t>
            </a:r>
          </a:p>
        </p:txBody>
      </p:sp>
    </p:spTree>
    <p:extLst>
      <p:ext uri="{BB962C8B-B14F-4D97-AF65-F5344CB8AC3E}">
        <p14:creationId xmlns:p14="http://schemas.microsoft.com/office/powerpoint/2010/main" val="15931553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864F71A-6974-455A-B336-52A966A6AD9B}"/>
              </a:ext>
            </a:extLst>
          </p:cNvPr>
          <p:cNvSpPr txBox="1">
            <a:spLocks/>
          </p:cNvSpPr>
          <p:nvPr/>
        </p:nvSpPr>
        <p:spPr>
          <a:xfrm>
            <a:off x="2086883" y="5944552"/>
            <a:ext cx="8286075" cy="818627"/>
          </a:xfrm>
          <a:prstGeom prst="rect">
            <a:avLst/>
          </a:prstGeom>
        </p:spPr>
        <p:txBody>
          <a:bodyPr vert="horz" lIns="91440" tIns="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a:lnSpc>
                <a:spcPct val="100000"/>
              </a:lnSpc>
              <a:spcBef>
                <a:spcPts val="100"/>
              </a:spcBef>
              <a:spcAft>
                <a:spcPts val="100"/>
              </a:spcAft>
            </a:pPr>
            <a:r>
              <a:rPr lang="en-US" sz="1500" dirty="0"/>
              <a:t>This Expert Information Window is from a really weak and saturated </a:t>
            </a:r>
            <a:r>
              <a:rPr lang="en-US" sz="1500" dirty="0" err="1"/>
              <a:t>WiFi</a:t>
            </a:r>
            <a:r>
              <a:rPr lang="en-US" sz="1500" dirty="0"/>
              <a:t> network.</a:t>
            </a:r>
          </a:p>
        </p:txBody>
      </p:sp>
      <p:pic>
        <p:nvPicPr>
          <p:cNvPr id="2" name="Picture 1">
            <a:extLst>
              <a:ext uri="{FF2B5EF4-FFF2-40B4-BE49-F238E27FC236}">
                <a16:creationId xmlns:a16="http://schemas.microsoft.com/office/drawing/2014/main" id="{39C7F657-9BE3-4EBC-A143-58613BDAFBC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8749" y="0"/>
            <a:ext cx="9435472" cy="5648167"/>
          </a:xfrm>
          <a:prstGeom prst="rect">
            <a:avLst/>
          </a:prstGeom>
        </p:spPr>
      </p:pic>
    </p:spTree>
    <p:extLst>
      <p:ext uri="{BB962C8B-B14F-4D97-AF65-F5344CB8AC3E}">
        <p14:creationId xmlns:p14="http://schemas.microsoft.com/office/powerpoint/2010/main" val="2940425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6" name="Picture 15">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8" name="Rectangle 17">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E1F0989E-BFBB-43E4-927B-2C51C7AE2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8ACA2469-91AA-459B-A5DD-8FFC0F70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TextBox 25">
            <a:extLst>
              <a:ext uri="{FF2B5EF4-FFF2-40B4-BE49-F238E27FC236}">
                <a16:creationId xmlns:a16="http://schemas.microsoft.com/office/drawing/2014/main" id="{97860FD2-CA19-4064-AA6F-68050C3D2011}"/>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28" name="Rectangle 27">
            <a:extLst>
              <a:ext uri="{FF2B5EF4-FFF2-40B4-BE49-F238E27FC236}">
                <a16:creationId xmlns:a16="http://schemas.microsoft.com/office/drawing/2014/main" id="{8BEDFD2F-1480-498D-9A62-BA55B14A3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52D381FB-9400-4C85-9074-8D2C4A88D8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32" name="Picture 31">
            <a:extLst>
              <a:ext uri="{FF2B5EF4-FFF2-40B4-BE49-F238E27FC236}">
                <a16:creationId xmlns:a16="http://schemas.microsoft.com/office/drawing/2014/main" id="{048C39C2-D375-4197-8882-9EBD58C853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34" name="Rectangle 33">
            <a:extLst>
              <a:ext uri="{FF2B5EF4-FFF2-40B4-BE49-F238E27FC236}">
                <a16:creationId xmlns:a16="http://schemas.microsoft.com/office/drawing/2014/main" id="{C306EEC9-6E83-4555-A9D3-7910ED27B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86F7B80-3B04-4C72-BA77-E34EF7FAC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D1AC6C6-FE68-4B13-BFCF-D0E8B3D81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B55F790-6260-4236-8E1D-C7F00C6CED4A}"/>
              </a:ext>
            </a:extLst>
          </p:cNvPr>
          <p:cNvSpPr>
            <a:spLocks noGrp="1"/>
          </p:cNvSpPr>
          <p:nvPr>
            <p:ph type="title"/>
          </p:nvPr>
        </p:nvSpPr>
        <p:spPr>
          <a:xfrm>
            <a:off x="1483567" y="808056"/>
            <a:ext cx="3148984" cy="1077229"/>
          </a:xfrm>
        </p:spPr>
        <p:txBody>
          <a:bodyPr vert="horz" lIns="91440" tIns="45720" rIns="91440" bIns="45720" rtlCol="0" anchor="t">
            <a:normAutofit/>
          </a:bodyPr>
          <a:lstStyle/>
          <a:p>
            <a:pPr algn="l"/>
            <a:r>
              <a:rPr lang="en-US" sz="2800" dirty="0"/>
              <a:t>The IO Graph</a:t>
            </a:r>
            <a:br>
              <a:rPr lang="en-US" sz="2800" dirty="0"/>
            </a:br>
            <a:r>
              <a:rPr lang="en-US" sz="2000" dirty="0"/>
              <a:t>(Statistics &gt; IO Graphs)</a:t>
            </a:r>
            <a:endParaRPr lang="en-US" sz="2800" dirty="0"/>
          </a:p>
        </p:txBody>
      </p:sp>
      <p:sp>
        <p:nvSpPr>
          <p:cNvPr id="9" name="Content Placeholder 2">
            <a:extLst>
              <a:ext uri="{FF2B5EF4-FFF2-40B4-BE49-F238E27FC236}">
                <a16:creationId xmlns:a16="http://schemas.microsoft.com/office/drawing/2014/main" id="{F864F71A-6974-455A-B336-52A966A6AD9B}"/>
              </a:ext>
            </a:extLst>
          </p:cNvPr>
          <p:cNvSpPr txBox="1">
            <a:spLocks/>
          </p:cNvSpPr>
          <p:nvPr/>
        </p:nvSpPr>
        <p:spPr>
          <a:xfrm>
            <a:off x="1009893" y="2052116"/>
            <a:ext cx="4424125" cy="3997828"/>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a:spcBef>
                <a:spcPts val="100"/>
              </a:spcBef>
            </a:pPr>
            <a:r>
              <a:rPr lang="en-US" sz="1600" dirty="0"/>
              <a:t>IO Graphs can be used to plot any field, and you can do aggregates on them.</a:t>
            </a:r>
          </a:p>
          <a:p>
            <a:pPr>
              <a:spcBef>
                <a:spcPts val="100"/>
              </a:spcBef>
            </a:pPr>
            <a:r>
              <a:rPr lang="en-US" sz="1600" dirty="0"/>
              <a:t>This should show areas when there were failures to connect to a particular host, because </a:t>
            </a:r>
            <a:r>
              <a:rPr lang="en-US" sz="1600" i="1" dirty="0"/>
              <a:t>almost</a:t>
            </a:r>
            <a:r>
              <a:rPr lang="en-US" sz="1600" dirty="0"/>
              <a:t> all TCP network connections have more than 4 packets in their life type.</a:t>
            </a:r>
          </a:p>
        </p:txBody>
      </p:sp>
      <p:sp>
        <p:nvSpPr>
          <p:cNvPr id="40" name="Rectangle 39">
            <a:extLst>
              <a:ext uri="{FF2B5EF4-FFF2-40B4-BE49-F238E27FC236}">
                <a16:creationId xmlns:a16="http://schemas.microsoft.com/office/drawing/2014/main" id="{7E2C0214-1438-4F5F-8BB7-847D7B2B3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151" y="0"/>
            <a:ext cx="595084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BB056AE-F87E-4FC1-8435-E4D853ED727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56053" y="1817648"/>
            <a:ext cx="5303975" cy="3222164"/>
          </a:xfrm>
          <a:prstGeom prst="rect">
            <a:avLst/>
          </a:prstGeom>
          <a:ln w="12700">
            <a:noFill/>
          </a:ln>
        </p:spPr>
      </p:pic>
      <p:sp>
        <p:nvSpPr>
          <p:cNvPr id="42" name="Rectangle 41">
            <a:extLst>
              <a:ext uri="{FF2B5EF4-FFF2-40B4-BE49-F238E27FC236}">
                <a16:creationId xmlns:a16="http://schemas.microsoft.com/office/drawing/2014/main" id="{41CFFB3C-DBCC-498B-B635-CD1FA730D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6044" y="240175"/>
            <a:ext cx="5461080" cy="637183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BB289EA-43E0-4FC3-A38C-8168D8F18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5728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6" name="Picture 15">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8" name="Rectangle 17">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E1F0989E-BFBB-43E4-927B-2C51C7AE2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8ACA2469-91AA-459B-A5DD-8FFC0F70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TextBox 25">
            <a:extLst>
              <a:ext uri="{FF2B5EF4-FFF2-40B4-BE49-F238E27FC236}">
                <a16:creationId xmlns:a16="http://schemas.microsoft.com/office/drawing/2014/main" id="{97860FD2-CA19-4064-AA6F-68050C3D2011}"/>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28" name="Rectangle 27">
            <a:extLst>
              <a:ext uri="{FF2B5EF4-FFF2-40B4-BE49-F238E27FC236}">
                <a16:creationId xmlns:a16="http://schemas.microsoft.com/office/drawing/2014/main" id="{8BEDFD2F-1480-498D-9A62-BA55B14A3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52D381FB-9400-4C85-9074-8D2C4A88D8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32" name="Picture 31">
            <a:extLst>
              <a:ext uri="{FF2B5EF4-FFF2-40B4-BE49-F238E27FC236}">
                <a16:creationId xmlns:a16="http://schemas.microsoft.com/office/drawing/2014/main" id="{048C39C2-D375-4197-8882-9EBD58C853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34" name="Rectangle 33">
            <a:extLst>
              <a:ext uri="{FF2B5EF4-FFF2-40B4-BE49-F238E27FC236}">
                <a16:creationId xmlns:a16="http://schemas.microsoft.com/office/drawing/2014/main" id="{C306EEC9-6E83-4555-A9D3-7910ED27B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86F7B80-3B04-4C72-BA77-E34EF7FAC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D1AC6C6-FE68-4B13-BFCF-D0E8B3D81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B55F790-6260-4236-8E1D-C7F00C6CED4A}"/>
              </a:ext>
            </a:extLst>
          </p:cNvPr>
          <p:cNvSpPr>
            <a:spLocks noGrp="1"/>
          </p:cNvSpPr>
          <p:nvPr>
            <p:ph type="title"/>
          </p:nvPr>
        </p:nvSpPr>
        <p:spPr>
          <a:xfrm>
            <a:off x="1483566" y="808056"/>
            <a:ext cx="3601617" cy="1077229"/>
          </a:xfrm>
        </p:spPr>
        <p:txBody>
          <a:bodyPr vert="horz" lIns="91440" tIns="45720" rIns="91440" bIns="45720" rtlCol="0" anchor="t">
            <a:normAutofit/>
          </a:bodyPr>
          <a:lstStyle/>
          <a:p>
            <a:pPr algn="l"/>
            <a:r>
              <a:rPr lang="en-US" sz="2800" dirty="0"/>
              <a:t>Conversations</a:t>
            </a:r>
            <a:br>
              <a:rPr lang="en-US" sz="2800" dirty="0"/>
            </a:br>
            <a:r>
              <a:rPr lang="en-US" sz="2000" dirty="0"/>
              <a:t>(Statistics &gt; Conversations)</a:t>
            </a:r>
            <a:endParaRPr lang="en-US" sz="2800" dirty="0"/>
          </a:p>
        </p:txBody>
      </p:sp>
      <p:sp>
        <p:nvSpPr>
          <p:cNvPr id="9" name="Content Placeholder 2">
            <a:extLst>
              <a:ext uri="{FF2B5EF4-FFF2-40B4-BE49-F238E27FC236}">
                <a16:creationId xmlns:a16="http://schemas.microsoft.com/office/drawing/2014/main" id="{F864F71A-6974-455A-B336-52A966A6AD9B}"/>
              </a:ext>
            </a:extLst>
          </p:cNvPr>
          <p:cNvSpPr txBox="1">
            <a:spLocks/>
          </p:cNvSpPr>
          <p:nvPr/>
        </p:nvSpPr>
        <p:spPr>
          <a:xfrm>
            <a:off x="1009893" y="2052116"/>
            <a:ext cx="4424125" cy="3997828"/>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a:spcBef>
                <a:spcPts val="100"/>
              </a:spcBef>
            </a:pPr>
            <a:r>
              <a:rPr lang="en-US" sz="1600" dirty="0"/>
              <a:t>Any Conversations that have Bytes B -&gt; A as Zero, generally means a connection was not able to be made.</a:t>
            </a:r>
          </a:p>
          <a:p>
            <a:pPr>
              <a:spcBef>
                <a:spcPts val="100"/>
              </a:spcBef>
            </a:pPr>
            <a:r>
              <a:rPr lang="en-US" sz="1600" dirty="0"/>
              <a:t>This could be caused by a bad route, a firewall, or software (anti virus).</a:t>
            </a:r>
          </a:p>
        </p:txBody>
      </p:sp>
      <p:sp>
        <p:nvSpPr>
          <p:cNvPr id="40" name="Rectangle 39">
            <a:extLst>
              <a:ext uri="{FF2B5EF4-FFF2-40B4-BE49-F238E27FC236}">
                <a16:creationId xmlns:a16="http://schemas.microsoft.com/office/drawing/2014/main" id="{7E2C0214-1438-4F5F-8BB7-847D7B2B3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151" y="0"/>
            <a:ext cx="595084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1CFFB3C-DBCC-498B-B635-CD1FA730D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6044" y="240175"/>
            <a:ext cx="5461080" cy="637183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BB289EA-43E0-4FC3-A38C-8168D8F18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F33F398-F7A7-4E14-85CB-2930AF09A83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76044" y="808056"/>
            <a:ext cx="6526694" cy="4945226"/>
          </a:xfrm>
          <a:prstGeom prst="rect">
            <a:avLst/>
          </a:prstGeom>
        </p:spPr>
      </p:pic>
    </p:spTree>
    <p:extLst>
      <p:ext uri="{BB962C8B-B14F-4D97-AF65-F5344CB8AC3E}">
        <p14:creationId xmlns:p14="http://schemas.microsoft.com/office/powerpoint/2010/main" val="5111153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a:noFill/>
        </p:spPr>
      </p:pic>
      <p:pic>
        <p:nvPicPr>
          <p:cNvPr id="12" name="Picture 1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45489" y="-5487"/>
            <a:ext cx="12189867" cy="6858000"/>
          </a:xfrm>
          <a:prstGeom prst="rect">
            <a:avLst/>
          </a:prstGeom>
        </p:spPr>
      </p:pic>
      <p:sp>
        <p:nvSpPr>
          <p:cNvPr id="14" name="Rectangle 1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Shape 1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7960" y="764389"/>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2611808" y="808056"/>
            <a:ext cx="7958331" cy="1530542"/>
          </a:xfrm>
        </p:spPr>
        <p:txBody>
          <a:bodyPr>
            <a:normAutofit/>
          </a:bodyPr>
          <a:lstStyle/>
          <a:p>
            <a:pPr algn="l"/>
            <a:r>
              <a:rPr lang="en-CA" sz="4800"/>
              <a:t>Wireshark</a:t>
            </a:r>
            <a:br>
              <a:rPr lang="en-CA" sz="4800"/>
            </a:br>
            <a:r>
              <a:rPr lang="en-CA" sz="4800"/>
              <a:t>Capturing Traffic on all ends</a:t>
            </a:r>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2362874" y="2662280"/>
            <a:ext cx="8207265" cy="3387664"/>
          </a:xfrm>
        </p:spPr>
        <p:txBody>
          <a:bodyPr anchor="t">
            <a:normAutofit/>
          </a:bodyPr>
          <a:lstStyle/>
          <a:p>
            <a:r>
              <a:rPr lang="en-CA" dirty="0"/>
              <a:t>When examining a network issue, you generally want to capture traffic on as many endpoints as possible, such as:</a:t>
            </a:r>
          </a:p>
          <a:p>
            <a:pPr marL="457200" indent="-457200">
              <a:buFont typeface="+mj-lt"/>
              <a:buAutoNum type="arabicPeriod"/>
            </a:pPr>
            <a:r>
              <a:rPr lang="en-CA" dirty="0"/>
              <a:t>Web Server</a:t>
            </a:r>
          </a:p>
          <a:p>
            <a:pPr marL="457200" indent="-457200">
              <a:buFont typeface="+mj-lt"/>
              <a:buAutoNum type="arabicPeriod"/>
            </a:pPr>
            <a:r>
              <a:rPr lang="en-CA" dirty="0"/>
              <a:t>Proxy Server/Load Balancer</a:t>
            </a:r>
          </a:p>
          <a:p>
            <a:pPr marL="457200" indent="-457200">
              <a:buFont typeface="+mj-lt"/>
              <a:buAutoNum type="arabicPeriod"/>
            </a:pPr>
            <a:r>
              <a:rPr lang="en-CA" dirty="0"/>
              <a:t>Client Application</a:t>
            </a:r>
          </a:p>
        </p:txBody>
      </p:sp>
    </p:spTree>
    <p:extLst>
      <p:ext uri="{BB962C8B-B14F-4D97-AF65-F5344CB8AC3E}">
        <p14:creationId xmlns:p14="http://schemas.microsoft.com/office/powerpoint/2010/main" val="243051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2611808" y="808056"/>
            <a:ext cx="7958331" cy="1077229"/>
          </a:xfrm>
        </p:spPr>
        <p:txBody>
          <a:bodyPr>
            <a:normAutofit/>
          </a:bodyPr>
          <a:lstStyle/>
          <a:p>
            <a:pPr algn="l"/>
            <a:r>
              <a:rPr lang="en-CA" sz="2600"/>
              <a:t>Wireshark</a:t>
            </a:r>
            <a:br>
              <a:rPr lang="en-CA" sz="2600"/>
            </a:br>
            <a:r>
              <a:rPr lang="en-CA" sz="2600"/>
              <a:t>How to Man In The Middle (MITM) on the server?</a:t>
            </a:r>
          </a:p>
        </p:txBody>
      </p:sp>
      <p:graphicFrame>
        <p:nvGraphicFramePr>
          <p:cNvPr id="8" name="Content Placeholder 2">
            <a:extLst>
              <a:ext uri="{FF2B5EF4-FFF2-40B4-BE49-F238E27FC236}">
                <a16:creationId xmlns:a16="http://schemas.microsoft.com/office/drawing/2014/main" id="{027CDF66-ACD9-4108-8B7D-F95D88CB602C}"/>
              </a:ext>
            </a:extLst>
          </p:cNvPr>
          <p:cNvGraphicFramePr>
            <a:graphicFrameLocks noGrp="1"/>
          </p:cNvGraphicFramePr>
          <p:nvPr>
            <p:ph idx="1"/>
            <p:extLst>
              <p:ext uri="{D42A27DB-BD31-4B8C-83A1-F6EECF244321}">
                <p14:modId xmlns:p14="http://schemas.microsoft.com/office/powerpoint/2010/main" val="4238796515"/>
              </p:ext>
            </p:extLst>
          </p:nvPr>
        </p:nvGraphicFramePr>
        <p:xfrm>
          <a:off x="2611808" y="2367883"/>
          <a:ext cx="7958330" cy="33668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3117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408E4B-2DDD-4FB3-9181-7D8A09775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3FCA32F3-0B4B-449A-8A9D-309A1B6782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21" name="Picture 20">
            <a:extLst>
              <a:ext uri="{FF2B5EF4-FFF2-40B4-BE49-F238E27FC236}">
                <a16:creationId xmlns:a16="http://schemas.microsoft.com/office/drawing/2014/main" id="{D1C78E1D-D549-4B5E-B65A-7353ED14D83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23" name="Rectangle 22">
            <a:extLst>
              <a:ext uri="{FF2B5EF4-FFF2-40B4-BE49-F238E27FC236}">
                <a16:creationId xmlns:a16="http://schemas.microsoft.com/office/drawing/2014/main" id="{BC93C630-65D6-40FA-A096-8251FB983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2C51E34-9874-483C-A2C5-C9D271AD1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109E7E7-5EA4-4526-A350-196FF2782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69803" y="808056"/>
            <a:ext cx="8608037" cy="1077229"/>
          </a:xfrm>
        </p:spPr>
        <p:txBody>
          <a:bodyPr>
            <a:normAutofit/>
          </a:bodyPr>
          <a:lstStyle/>
          <a:p>
            <a:pPr algn="l"/>
            <a:r>
              <a:rPr lang="en-CA" dirty="0"/>
              <a:t>Fiddler</a:t>
            </a:r>
            <a:br>
              <a:rPr lang="en-CA" dirty="0"/>
            </a:br>
            <a:r>
              <a:rPr lang="en-CA" dirty="0"/>
              <a:t>What is it?</a:t>
            </a:r>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1969803" y="2052116"/>
            <a:ext cx="3800523" cy="3997828"/>
          </a:xfrm>
        </p:spPr>
        <p:txBody>
          <a:bodyPr>
            <a:normAutofit/>
          </a:bodyPr>
          <a:lstStyle/>
          <a:p>
            <a:pPr>
              <a:lnSpc>
                <a:spcPct val="110000"/>
              </a:lnSpc>
            </a:pPr>
            <a:r>
              <a:rPr lang="en-CA" sz="1800" dirty="0"/>
              <a:t>Fiddler is a Free tool provided by Progress</a:t>
            </a:r>
          </a:p>
          <a:p>
            <a:pPr>
              <a:lnSpc>
                <a:spcPct val="110000"/>
              </a:lnSpc>
            </a:pPr>
            <a:r>
              <a:rPr lang="en-CA" sz="1800" dirty="0"/>
              <a:t>I use it at least once every day.</a:t>
            </a:r>
          </a:p>
          <a:p>
            <a:pPr>
              <a:lnSpc>
                <a:spcPct val="110000"/>
              </a:lnSpc>
            </a:pPr>
            <a:r>
              <a:rPr lang="en-CA" sz="1800" dirty="0"/>
              <a:t>It’s familiar, easy to navigate, and powerful.</a:t>
            </a:r>
          </a:p>
          <a:p>
            <a:pPr>
              <a:lnSpc>
                <a:spcPct val="110000"/>
              </a:lnSpc>
            </a:pPr>
            <a:r>
              <a:rPr lang="en-CA" sz="1800" dirty="0"/>
              <a:t>The latest ports are cross platform with mono support.</a:t>
            </a:r>
          </a:p>
          <a:p>
            <a:pPr>
              <a:lnSpc>
                <a:spcPct val="110000"/>
              </a:lnSpc>
            </a:pPr>
            <a:r>
              <a:rPr lang="en-CA" sz="1800" dirty="0"/>
              <a:t>It can also act as a man in the middle server</a:t>
            </a:r>
          </a:p>
        </p:txBody>
      </p:sp>
      <p:sp>
        <p:nvSpPr>
          <p:cNvPr id="29" name="Rectangle 28">
            <a:extLst>
              <a:ext uri="{FF2B5EF4-FFF2-40B4-BE49-F238E27FC236}">
                <a16:creationId xmlns:a16="http://schemas.microsoft.com/office/drawing/2014/main" id="{22373A23-D87D-48AD-A357-96100C722D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361E667-73C2-48A4-A847-F1E0103AEEF9}"/>
              </a:ext>
            </a:extLst>
          </p:cNvPr>
          <p:cNvGrpSpPr/>
          <p:nvPr/>
        </p:nvGrpSpPr>
        <p:grpSpPr>
          <a:xfrm>
            <a:off x="7557796" y="2799184"/>
            <a:ext cx="2194296" cy="2194296"/>
            <a:chOff x="7557796" y="2799184"/>
            <a:chExt cx="2194296" cy="2194296"/>
          </a:xfrm>
        </p:grpSpPr>
        <p:sp>
          <p:nvSpPr>
            <p:cNvPr id="11" name="Rectangle 10">
              <a:extLst>
                <a:ext uri="{FF2B5EF4-FFF2-40B4-BE49-F238E27FC236}">
                  <a16:creationId xmlns:a16="http://schemas.microsoft.com/office/drawing/2014/main" id="{3793FDA0-CB3B-411D-BA7B-3032E63CB435}"/>
                </a:ext>
              </a:extLst>
            </p:cNvPr>
            <p:cNvSpPr/>
            <p:nvPr/>
          </p:nvSpPr>
          <p:spPr>
            <a:xfrm>
              <a:off x="7557796" y="2799184"/>
              <a:ext cx="2194296" cy="2194296"/>
            </a:xfrm>
            <a:prstGeom prst="rect">
              <a:avLst/>
            </a:prstGeom>
            <a:solidFill>
              <a:srgbClr val="2CB044"/>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FCE5D94D-CD23-4314-B3A7-929D2D8E0EF4}"/>
                </a:ext>
              </a:extLst>
            </p:cNvPr>
            <p:cNvSpPr txBox="1"/>
            <p:nvPr/>
          </p:nvSpPr>
          <p:spPr>
            <a:xfrm>
              <a:off x="7557796" y="3434667"/>
              <a:ext cx="2194296" cy="923330"/>
            </a:xfrm>
            <a:prstGeom prst="rect">
              <a:avLst/>
            </a:prstGeom>
            <a:noFill/>
          </p:spPr>
          <p:txBody>
            <a:bodyPr wrap="square" rtlCol="0">
              <a:spAutoFit/>
            </a:bodyPr>
            <a:lstStyle/>
            <a:p>
              <a:pPr algn="ctr"/>
              <a:r>
                <a:rPr lang="en-CA" sz="5400" dirty="0"/>
                <a:t>F</a:t>
              </a:r>
            </a:p>
          </p:txBody>
        </p:sp>
      </p:grpSp>
    </p:spTree>
    <p:extLst>
      <p:ext uri="{BB962C8B-B14F-4D97-AF65-F5344CB8AC3E}">
        <p14:creationId xmlns:p14="http://schemas.microsoft.com/office/powerpoint/2010/main" val="3099236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25" name="Picture 24">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27" name="Rectangle 26">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TextBox 34">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37" name="Rectangle 36">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8" name="Picture 17">
            <a:extLst>
              <a:ext uri="{FF2B5EF4-FFF2-40B4-BE49-F238E27FC236}">
                <a16:creationId xmlns:a16="http://schemas.microsoft.com/office/drawing/2014/main" id="{3427581E-7A6C-45D3-B54E-AA8DF6725ABA}"/>
              </a:ext>
            </a:extLst>
          </p:cNvPr>
          <p:cNvPicPr>
            <a:picLocks noChangeAspect="1"/>
          </p:cNvPicPr>
          <p:nvPr/>
        </p:nvPicPr>
        <p:blipFill rotWithShape="1">
          <a:blip r:embed="rId4" cstate="email">
            <a:alphaModFix amt="35000"/>
            <a:extLst>
              <a:ext uri="{28A0092B-C50C-407E-A947-70E740481C1C}">
                <a14:useLocalDpi xmlns:a14="http://schemas.microsoft.com/office/drawing/2010/main"/>
              </a:ext>
            </a:extLst>
          </a:blip>
          <a:srcRect r="4448" b="1"/>
          <a:stretch/>
        </p:blipFill>
        <p:spPr>
          <a:xfrm>
            <a:off x="19965" y="-2"/>
            <a:ext cx="12191695" cy="6858000"/>
          </a:xfrm>
          <a:prstGeom prst="rect">
            <a:avLst/>
          </a:prstGeom>
        </p:spPr>
      </p:pic>
      <p:pic>
        <p:nvPicPr>
          <p:cNvPr id="41" name="Picture 40">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5A262867-D8EA-4D1F-B401-68F6912AC628}"/>
              </a:ext>
            </a:extLst>
          </p:cNvPr>
          <p:cNvSpPr>
            <a:spLocks noGrp="1"/>
          </p:cNvSpPr>
          <p:nvPr>
            <p:ph type="title"/>
          </p:nvPr>
        </p:nvSpPr>
        <p:spPr>
          <a:xfrm>
            <a:off x="2292054" y="3428998"/>
            <a:ext cx="5816024" cy="2623459"/>
          </a:xfrm>
        </p:spPr>
        <p:txBody>
          <a:bodyPr vert="horz" lIns="91440" tIns="45720" rIns="91440" bIns="45720" rtlCol="0" anchor="t">
            <a:normAutofit fontScale="90000"/>
          </a:bodyPr>
          <a:lstStyle/>
          <a:p>
            <a:r>
              <a:rPr lang="en-US" sz="6600" dirty="0"/>
              <a:t>1) Easy HTTPS Decryption</a:t>
            </a:r>
          </a:p>
        </p:txBody>
      </p:sp>
      <p:sp>
        <p:nvSpPr>
          <p:cNvPr id="43" name="Rectangle 42">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032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64445" y="808056"/>
            <a:ext cx="2668106" cy="1077229"/>
          </a:xfrm>
        </p:spPr>
        <p:txBody>
          <a:bodyPr>
            <a:normAutofit/>
          </a:bodyPr>
          <a:lstStyle/>
          <a:p>
            <a:pPr algn="l"/>
            <a:r>
              <a:rPr lang="en-CA" sz="2200" dirty="0"/>
              <a:t>Fiddler</a:t>
            </a:r>
            <a:br>
              <a:rPr lang="en-CA" sz="2200" dirty="0"/>
            </a:br>
            <a:r>
              <a:rPr lang="en-CA" sz="1600" dirty="0"/>
              <a:t>Easy HTTPS Decryption</a:t>
            </a:r>
            <a:br>
              <a:rPr lang="en-CA" sz="2200" dirty="0"/>
            </a:br>
            <a:endParaRPr lang="en-CA" sz="2200" dirty="0"/>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967154" y="2052116"/>
            <a:ext cx="3661507" cy="3997828"/>
          </a:xfrm>
        </p:spPr>
        <p:txBody>
          <a:bodyPr>
            <a:normAutofit lnSpcReduction="10000"/>
          </a:bodyPr>
          <a:lstStyle/>
          <a:p>
            <a:r>
              <a:rPr lang="en-CA" sz="1600" dirty="0"/>
              <a:t>You can easily decrypt traffic in fiddler by just going to:</a:t>
            </a:r>
          </a:p>
          <a:p>
            <a:r>
              <a:rPr lang="en-CA" sz="1600" dirty="0"/>
              <a:t>Tools &gt; Options &gt; HTTPS</a:t>
            </a:r>
          </a:p>
          <a:p>
            <a:r>
              <a:rPr lang="en-CA" sz="1600" dirty="0"/>
              <a:t>Click “Decrypt HTTPS traffic”</a:t>
            </a:r>
          </a:p>
          <a:p>
            <a:pPr lvl="1"/>
            <a:r>
              <a:rPr lang="en-CA" sz="1400" dirty="0"/>
              <a:t>Subsequently click Yes/Agree/Ok/Alright to every window that pops up.</a:t>
            </a:r>
          </a:p>
          <a:p>
            <a:r>
              <a:rPr lang="en-CA" sz="1600" dirty="0"/>
              <a:t>You are now able to decrypt the majority of HTTPs traffic from anything that is WININET PROXY aware.</a:t>
            </a:r>
          </a:p>
          <a:p>
            <a:pPr marL="0" indent="0">
              <a:buNone/>
            </a:pPr>
            <a:endParaRPr lang="en-CA" sz="1600" dirty="0"/>
          </a:p>
        </p:txBody>
      </p:sp>
      <p:pic>
        <p:nvPicPr>
          <p:cNvPr id="12" name="Picture 11" descr="A screenshot of a cell phone&#10;&#10;Description automatically generated">
            <a:extLst>
              <a:ext uri="{FF2B5EF4-FFF2-40B4-BE49-F238E27FC236}">
                <a16:creationId xmlns:a16="http://schemas.microsoft.com/office/drawing/2014/main" id="{6BFF52F5-2144-45BB-8EC1-ADFB59FE0D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61920" y="1346670"/>
            <a:ext cx="5197290" cy="3513124"/>
          </a:xfrm>
          <a:prstGeom prst="rect">
            <a:avLst/>
          </a:prstGeom>
        </p:spPr>
      </p:pic>
      <p:grpSp>
        <p:nvGrpSpPr>
          <p:cNvPr id="7" name="Group 6">
            <a:extLst>
              <a:ext uri="{FF2B5EF4-FFF2-40B4-BE49-F238E27FC236}">
                <a16:creationId xmlns:a16="http://schemas.microsoft.com/office/drawing/2014/main" id="{9FFB71D3-ACE2-487F-A563-BEAAD0AF2ACF}"/>
              </a:ext>
            </a:extLst>
          </p:cNvPr>
          <p:cNvGrpSpPr/>
          <p:nvPr/>
        </p:nvGrpSpPr>
        <p:grpSpPr>
          <a:xfrm>
            <a:off x="7330081" y="970885"/>
            <a:ext cx="4249803" cy="914400"/>
            <a:chOff x="1573092" y="-69047"/>
            <a:chExt cx="4249803" cy="914400"/>
          </a:xfrm>
        </p:grpSpPr>
        <p:pic>
          <p:nvPicPr>
            <p:cNvPr id="8" name="Graphic 7" descr="Saw blade">
              <a:extLst>
                <a:ext uri="{FF2B5EF4-FFF2-40B4-BE49-F238E27FC236}">
                  <a16:creationId xmlns:a16="http://schemas.microsoft.com/office/drawing/2014/main" id="{3E3BBC55-D960-4FFA-8122-B78A8ABE8D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3092" y="-69047"/>
              <a:ext cx="914400" cy="914400"/>
            </a:xfrm>
            <a:prstGeom prst="rect">
              <a:avLst/>
            </a:prstGeom>
          </p:spPr>
        </p:pic>
        <p:sp>
          <p:nvSpPr>
            <p:cNvPr id="9" name="TextBox 8">
              <a:extLst>
                <a:ext uri="{FF2B5EF4-FFF2-40B4-BE49-F238E27FC236}">
                  <a16:creationId xmlns:a16="http://schemas.microsoft.com/office/drawing/2014/main" id="{50438CE2-AEBE-472C-ABAF-1DB16CEFDBC8}"/>
                </a:ext>
              </a:extLst>
            </p:cNvPr>
            <p:cNvSpPr txBox="1"/>
            <p:nvPr/>
          </p:nvSpPr>
          <p:spPr>
            <a:xfrm>
              <a:off x="2487492" y="203487"/>
              <a:ext cx="333540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CA" b="1" dirty="0">
                  <a:solidFill>
                    <a:schemeClr val="bg1"/>
                  </a:solidFill>
                </a:rPr>
                <a:t>1</a:t>
              </a:r>
              <a:r>
                <a:rPr lang="en-CA" b="1" dirty="0">
                  <a:solidFill>
                    <a:schemeClr val="bg1"/>
                  </a:solidFill>
                  <a:sym typeface="Wingdings" panose="05000000000000000000" pitchFamily="2" charset="2"/>
                </a:rPr>
                <a:t>) Easy HTTPS Decryption</a:t>
              </a:r>
              <a:endParaRPr lang="en-CA" b="1" dirty="0">
                <a:solidFill>
                  <a:schemeClr val="bg1"/>
                </a:solidFill>
              </a:endParaRPr>
            </a:p>
          </p:txBody>
        </p:sp>
      </p:grpSp>
    </p:spTree>
    <p:extLst>
      <p:ext uri="{BB962C8B-B14F-4D97-AF65-F5344CB8AC3E}">
        <p14:creationId xmlns:p14="http://schemas.microsoft.com/office/powerpoint/2010/main" val="42219848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25" name="Picture 24">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27" name="Rectangle 26">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TextBox 34">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37" name="Rectangle 36">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8" name="Picture 17">
            <a:extLst>
              <a:ext uri="{FF2B5EF4-FFF2-40B4-BE49-F238E27FC236}">
                <a16:creationId xmlns:a16="http://schemas.microsoft.com/office/drawing/2014/main" id="{3427581E-7A6C-45D3-B54E-AA8DF6725ABA}"/>
              </a:ext>
            </a:extLst>
          </p:cNvPr>
          <p:cNvPicPr>
            <a:picLocks noChangeAspect="1"/>
          </p:cNvPicPr>
          <p:nvPr/>
        </p:nvPicPr>
        <p:blipFill rotWithShape="1">
          <a:blip r:embed="rId4" cstate="email">
            <a:alphaModFix amt="35000"/>
            <a:extLst>
              <a:ext uri="{28A0092B-C50C-407E-A947-70E740481C1C}">
                <a14:useLocalDpi xmlns:a14="http://schemas.microsoft.com/office/drawing/2010/main"/>
              </a:ext>
            </a:extLst>
          </a:blip>
          <a:srcRect r="4448" b="1"/>
          <a:stretch/>
        </p:blipFill>
        <p:spPr>
          <a:xfrm>
            <a:off x="19965" y="-2"/>
            <a:ext cx="12191695" cy="6858000"/>
          </a:xfrm>
          <a:prstGeom prst="rect">
            <a:avLst/>
          </a:prstGeom>
        </p:spPr>
      </p:pic>
      <p:pic>
        <p:nvPicPr>
          <p:cNvPr id="41" name="Picture 40">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5A262867-D8EA-4D1F-B401-68F6912AC628}"/>
              </a:ext>
            </a:extLst>
          </p:cNvPr>
          <p:cNvSpPr>
            <a:spLocks noGrp="1"/>
          </p:cNvSpPr>
          <p:nvPr>
            <p:ph type="title"/>
          </p:nvPr>
        </p:nvSpPr>
        <p:spPr>
          <a:xfrm>
            <a:off x="2292054" y="3428998"/>
            <a:ext cx="5816024" cy="2623459"/>
          </a:xfrm>
        </p:spPr>
        <p:txBody>
          <a:bodyPr vert="horz" lIns="91440" tIns="45720" rIns="91440" bIns="45720" rtlCol="0" anchor="t">
            <a:normAutofit/>
          </a:bodyPr>
          <a:lstStyle/>
          <a:p>
            <a:r>
              <a:rPr lang="en-US" sz="6600" dirty="0"/>
              <a:t>2) A Powerful Filter Tab</a:t>
            </a:r>
          </a:p>
        </p:txBody>
      </p:sp>
      <p:sp>
        <p:nvSpPr>
          <p:cNvPr id="43" name="Rectangle 42">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830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3" name="Rectangle 22">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4" name="Picture 3">
            <a:extLst>
              <a:ext uri="{FF2B5EF4-FFF2-40B4-BE49-F238E27FC236}">
                <a16:creationId xmlns:a16="http://schemas.microsoft.com/office/drawing/2014/main" id="{1DEF653E-318E-462D-B5EE-15C43DE7A47D}"/>
              </a:ext>
            </a:extLst>
          </p:cNvPr>
          <p:cNvPicPr>
            <a:picLocks noChangeAspect="1"/>
          </p:cNvPicPr>
          <p:nvPr/>
        </p:nvPicPr>
        <p:blipFill rotWithShape="1">
          <a:blip r:embed="rId4" cstate="email">
            <a:alphaModFix amt="35000"/>
            <a:extLst>
              <a:ext uri="{28A0092B-C50C-407E-A947-70E740481C1C}">
                <a14:useLocalDpi xmlns:a14="http://schemas.microsoft.com/office/drawing/2010/main"/>
              </a:ext>
            </a:extLst>
          </a:blip>
          <a:srcRect l="823" r="4957"/>
          <a:stretch/>
        </p:blipFill>
        <p:spPr>
          <a:xfrm>
            <a:off x="19965" y="-2"/>
            <a:ext cx="12191695" cy="6858000"/>
          </a:xfrm>
          <a:prstGeom prst="rect">
            <a:avLst/>
          </a:prstGeom>
        </p:spPr>
      </p:pic>
      <p:pic>
        <p:nvPicPr>
          <p:cNvPr id="27" name="Picture 26">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5A262867-D8EA-4D1F-B401-68F6912AC628}"/>
              </a:ext>
            </a:extLst>
          </p:cNvPr>
          <p:cNvSpPr>
            <a:spLocks noGrp="1"/>
          </p:cNvSpPr>
          <p:nvPr>
            <p:ph type="title"/>
          </p:nvPr>
        </p:nvSpPr>
        <p:spPr>
          <a:xfrm>
            <a:off x="2292054" y="3428998"/>
            <a:ext cx="5816024" cy="2623459"/>
          </a:xfrm>
        </p:spPr>
        <p:txBody>
          <a:bodyPr vert="horz" lIns="91440" tIns="45720" rIns="91440" bIns="45720" rtlCol="0" anchor="t">
            <a:normAutofit/>
          </a:bodyPr>
          <a:lstStyle/>
          <a:p>
            <a:r>
              <a:rPr lang="en-US" sz="6600"/>
              <a:t>1) A Powerful Filter bar</a:t>
            </a:r>
          </a:p>
        </p:txBody>
      </p:sp>
      <p:sp>
        <p:nvSpPr>
          <p:cNvPr id="29" name="Rectangle 28">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6785595A-264E-4D16-A5CD-BCDA032798DB}"/>
              </a:ext>
            </a:extLst>
          </p:cNvPr>
          <p:cNvSpPr txBox="1">
            <a:spLocks/>
          </p:cNvSpPr>
          <p:nvPr/>
        </p:nvSpPr>
        <p:spPr>
          <a:xfrm>
            <a:off x="820928" y="129371"/>
            <a:ext cx="5816024" cy="262345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US" sz="6600"/>
              <a:t>What else can Wireshark do?</a:t>
            </a:r>
            <a:endParaRPr lang="en-US" sz="6600" dirty="0"/>
          </a:p>
        </p:txBody>
      </p:sp>
    </p:spTree>
    <p:extLst>
      <p:ext uri="{BB962C8B-B14F-4D97-AF65-F5344CB8AC3E}">
        <p14:creationId xmlns:p14="http://schemas.microsoft.com/office/powerpoint/2010/main" val="23956469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64445" y="808056"/>
            <a:ext cx="2668106" cy="1077229"/>
          </a:xfrm>
        </p:spPr>
        <p:txBody>
          <a:bodyPr>
            <a:normAutofit/>
          </a:bodyPr>
          <a:lstStyle/>
          <a:p>
            <a:pPr algn="l"/>
            <a:r>
              <a:rPr lang="en-CA" sz="2200" dirty="0"/>
              <a:t>Fiddler</a:t>
            </a:r>
            <a:br>
              <a:rPr lang="en-CA" sz="2200" dirty="0"/>
            </a:br>
            <a:r>
              <a:rPr lang="en-CA" sz="1600" dirty="0"/>
              <a:t>Filter Options</a:t>
            </a:r>
            <a:br>
              <a:rPr lang="en-CA" sz="2200" dirty="0"/>
            </a:br>
            <a:endParaRPr lang="en-CA" sz="2200" dirty="0"/>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967154" y="2052116"/>
            <a:ext cx="3661507" cy="3997828"/>
          </a:xfrm>
        </p:spPr>
        <p:txBody>
          <a:bodyPr>
            <a:normAutofit/>
          </a:bodyPr>
          <a:lstStyle/>
          <a:p>
            <a:r>
              <a:rPr lang="en-CA" sz="1600" dirty="0"/>
              <a:t>Fiddler can filter by certain hosts, and in this example I’ll be using ca.yahoo.com</a:t>
            </a:r>
          </a:p>
          <a:p>
            <a:r>
              <a:rPr lang="en-CA" sz="1600" dirty="0"/>
              <a:t>We can also filter on Request Headers, certain processes, and also enable breakpoints (for tampering)</a:t>
            </a:r>
          </a:p>
        </p:txBody>
      </p:sp>
      <p:pic>
        <p:nvPicPr>
          <p:cNvPr id="4" name="Picture 3">
            <a:extLst>
              <a:ext uri="{FF2B5EF4-FFF2-40B4-BE49-F238E27FC236}">
                <a16:creationId xmlns:a16="http://schemas.microsoft.com/office/drawing/2014/main" id="{33DBE677-A192-43E8-9685-223FD4F0C546}"/>
              </a:ext>
            </a:extLst>
          </p:cNvPr>
          <p:cNvPicPr>
            <a:picLocks noChangeAspect="1"/>
          </p:cNvPicPr>
          <p:nvPr/>
        </p:nvPicPr>
        <p:blipFill>
          <a:blip r:embed="rId2"/>
          <a:stretch>
            <a:fillRect/>
          </a:stretch>
        </p:blipFill>
        <p:spPr>
          <a:xfrm>
            <a:off x="4723780" y="773558"/>
            <a:ext cx="4839375" cy="1648055"/>
          </a:xfrm>
          <a:prstGeom prst="rect">
            <a:avLst/>
          </a:prstGeom>
        </p:spPr>
      </p:pic>
      <p:grpSp>
        <p:nvGrpSpPr>
          <p:cNvPr id="7" name="Group 6">
            <a:extLst>
              <a:ext uri="{FF2B5EF4-FFF2-40B4-BE49-F238E27FC236}">
                <a16:creationId xmlns:a16="http://schemas.microsoft.com/office/drawing/2014/main" id="{9FFB71D3-ACE2-487F-A563-BEAAD0AF2ACF}"/>
              </a:ext>
            </a:extLst>
          </p:cNvPr>
          <p:cNvGrpSpPr/>
          <p:nvPr/>
        </p:nvGrpSpPr>
        <p:grpSpPr>
          <a:xfrm>
            <a:off x="7330081" y="970885"/>
            <a:ext cx="4249803" cy="914400"/>
            <a:chOff x="1573092" y="-69047"/>
            <a:chExt cx="4249803" cy="914400"/>
          </a:xfrm>
        </p:grpSpPr>
        <p:pic>
          <p:nvPicPr>
            <p:cNvPr id="8" name="Graphic 7" descr="Saw blade">
              <a:extLst>
                <a:ext uri="{FF2B5EF4-FFF2-40B4-BE49-F238E27FC236}">
                  <a16:creationId xmlns:a16="http://schemas.microsoft.com/office/drawing/2014/main" id="{3E3BBC55-D960-4FFA-8122-B78A8ABE8D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3092" y="-69047"/>
              <a:ext cx="914400" cy="914400"/>
            </a:xfrm>
            <a:prstGeom prst="rect">
              <a:avLst/>
            </a:prstGeom>
          </p:spPr>
        </p:pic>
        <p:sp>
          <p:nvSpPr>
            <p:cNvPr id="9" name="TextBox 8">
              <a:extLst>
                <a:ext uri="{FF2B5EF4-FFF2-40B4-BE49-F238E27FC236}">
                  <a16:creationId xmlns:a16="http://schemas.microsoft.com/office/drawing/2014/main" id="{50438CE2-AEBE-472C-ABAF-1DB16CEFDBC8}"/>
                </a:ext>
              </a:extLst>
            </p:cNvPr>
            <p:cNvSpPr txBox="1"/>
            <p:nvPr/>
          </p:nvSpPr>
          <p:spPr>
            <a:xfrm>
              <a:off x="2487492" y="203487"/>
              <a:ext cx="333540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CA" b="1" dirty="0">
                  <a:solidFill>
                    <a:schemeClr val="bg1"/>
                  </a:solidFill>
                  <a:sym typeface="Wingdings" panose="05000000000000000000" pitchFamily="2" charset="2"/>
                </a:rPr>
                <a:t>2) A </a:t>
              </a:r>
              <a:r>
                <a:rPr lang="en-CA" b="1" dirty="0">
                  <a:solidFill>
                    <a:schemeClr val="bg1"/>
                  </a:solidFill>
                </a:rPr>
                <a:t>Powerful Filter Tab</a:t>
              </a:r>
            </a:p>
          </p:txBody>
        </p:sp>
      </p:grpSp>
      <p:pic>
        <p:nvPicPr>
          <p:cNvPr id="10" name="Picture 9">
            <a:extLst>
              <a:ext uri="{FF2B5EF4-FFF2-40B4-BE49-F238E27FC236}">
                <a16:creationId xmlns:a16="http://schemas.microsoft.com/office/drawing/2014/main" id="{E1E0DD0B-A8F4-43A8-B5A8-5CAB1EB8164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23780" y="2618940"/>
            <a:ext cx="3459560" cy="4027144"/>
          </a:xfrm>
          <a:prstGeom prst="rect">
            <a:avLst/>
          </a:prstGeom>
        </p:spPr>
      </p:pic>
    </p:spTree>
    <p:extLst>
      <p:ext uri="{BB962C8B-B14F-4D97-AF65-F5344CB8AC3E}">
        <p14:creationId xmlns:p14="http://schemas.microsoft.com/office/powerpoint/2010/main" val="1178313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25" name="Picture 24">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27" name="Rectangle 26">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TextBox 34">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37" name="Rectangle 36">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8" name="Picture 17">
            <a:extLst>
              <a:ext uri="{FF2B5EF4-FFF2-40B4-BE49-F238E27FC236}">
                <a16:creationId xmlns:a16="http://schemas.microsoft.com/office/drawing/2014/main" id="{3427581E-7A6C-45D3-B54E-AA8DF6725ABA}"/>
              </a:ext>
            </a:extLst>
          </p:cNvPr>
          <p:cNvPicPr>
            <a:picLocks noChangeAspect="1"/>
          </p:cNvPicPr>
          <p:nvPr/>
        </p:nvPicPr>
        <p:blipFill rotWithShape="1">
          <a:blip r:embed="rId4" cstate="email">
            <a:alphaModFix amt="35000"/>
            <a:extLst>
              <a:ext uri="{28A0092B-C50C-407E-A947-70E740481C1C}">
                <a14:useLocalDpi xmlns:a14="http://schemas.microsoft.com/office/drawing/2010/main"/>
              </a:ext>
            </a:extLst>
          </a:blip>
          <a:srcRect r="4448" b="1"/>
          <a:stretch/>
        </p:blipFill>
        <p:spPr>
          <a:xfrm>
            <a:off x="19965" y="-2"/>
            <a:ext cx="12191695" cy="6858000"/>
          </a:xfrm>
          <a:prstGeom prst="rect">
            <a:avLst/>
          </a:prstGeom>
        </p:spPr>
      </p:pic>
      <p:pic>
        <p:nvPicPr>
          <p:cNvPr id="41" name="Picture 40">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5A262867-D8EA-4D1F-B401-68F6912AC628}"/>
              </a:ext>
            </a:extLst>
          </p:cNvPr>
          <p:cNvSpPr>
            <a:spLocks noGrp="1"/>
          </p:cNvSpPr>
          <p:nvPr>
            <p:ph type="title"/>
          </p:nvPr>
        </p:nvSpPr>
        <p:spPr>
          <a:xfrm>
            <a:off x="2292054" y="3428998"/>
            <a:ext cx="5816024" cy="2623459"/>
          </a:xfrm>
        </p:spPr>
        <p:txBody>
          <a:bodyPr vert="horz" lIns="91440" tIns="45720" rIns="91440" bIns="45720" rtlCol="0" anchor="t">
            <a:normAutofit/>
          </a:bodyPr>
          <a:lstStyle/>
          <a:p>
            <a:r>
              <a:rPr lang="en-US" sz="6600" dirty="0"/>
              <a:t>3) Remote Connections</a:t>
            </a:r>
          </a:p>
        </p:txBody>
      </p:sp>
      <p:sp>
        <p:nvSpPr>
          <p:cNvPr id="43" name="Rectangle 42">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395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64445" y="808056"/>
            <a:ext cx="2668106" cy="1077229"/>
          </a:xfrm>
        </p:spPr>
        <p:txBody>
          <a:bodyPr>
            <a:normAutofit/>
          </a:bodyPr>
          <a:lstStyle/>
          <a:p>
            <a:pPr algn="l"/>
            <a:r>
              <a:rPr lang="en-CA" sz="2200" dirty="0"/>
              <a:t>Fiddler</a:t>
            </a:r>
            <a:br>
              <a:rPr lang="en-CA" sz="2200" dirty="0"/>
            </a:br>
            <a:r>
              <a:rPr lang="en-CA" sz="1600" dirty="0"/>
              <a:t>Remote Connections</a:t>
            </a:r>
            <a:br>
              <a:rPr lang="en-CA" sz="2200" dirty="0"/>
            </a:br>
            <a:endParaRPr lang="en-CA" sz="2200" dirty="0"/>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967154" y="2052116"/>
            <a:ext cx="3661507" cy="3997828"/>
          </a:xfrm>
        </p:spPr>
        <p:txBody>
          <a:bodyPr>
            <a:normAutofit/>
          </a:bodyPr>
          <a:lstStyle/>
          <a:p>
            <a:r>
              <a:rPr lang="en-CA" sz="1600" dirty="0"/>
              <a:t>You can direct traffic from remote sources (android/</a:t>
            </a:r>
            <a:r>
              <a:rPr lang="en-CA" sz="1600" dirty="0" err="1"/>
              <a:t>iphone</a:t>
            </a:r>
            <a:r>
              <a:rPr lang="en-CA" sz="1600" dirty="0"/>
              <a:t>, remote web applications/java applications, other computers)</a:t>
            </a:r>
          </a:p>
          <a:p>
            <a:r>
              <a:rPr lang="en-CA" sz="1600" dirty="0"/>
              <a:t>Enable “Allow remote computers to connect”</a:t>
            </a:r>
          </a:p>
          <a:p>
            <a:r>
              <a:rPr lang="en-CA" sz="1600" dirty="0"/>
              <a:t>Warning: This will allow remote computers to connect to your computer and use it as a proxy.</a:t>
            </a:r>
          </a:p>
          <a:p>
            <a:r>
              <a:rPr lang="en-CA" sz="1600" dirty="0"/>
              <a:t>To set this up, use the Computers IP address, and port 8888</a:t>
            </a:r>
          </a:p>
        </p:txBody>
      </p:sp>
      <p:grpSp>
        <p:nvGrpSpPr>
          <p:cNvPr id="7" name="Group 6">
            <a:extLst>
              <a:ext uri="{FF2B5EF4-FFF2-40B4-BE49-F238E27FC236}">
                <a16:creationId xmlns:a16="http://schemas.microsoft.com/office/drawing/2014/main" id="{9FFB71D3-ACE2-487F-A563-BEAAD0AF2ACF}"/>
              </a:ext>
            </a:extLst>
          </p:cNvPr>
          <p:cNvGrpSpPr/>
          <p:nvPr/>
        </p:nvGrpSpPr>
        <p:grpSpPr>
          <a:xfrm>
            <a:off x="7330081" y="970885"/>
            <a:ext cx="4249803" cy="914400"/>
            <a:chOff x="1573092" y="-69047"/>
            <a:chExt cx="4249803" cy="914400"/>
          </a:xfrm>
        </p:grpSpPr>
        <p:pic>
          <p:nvPicPr>
            <p:cNvPr id="8" name="Graphic 7" descr="Saw blade">
              <a:extLst>
                <a:ext uri="{FF2B5EF4-FFF2-40B4-BE49-F238E27FC236}">
                  <a16:creationId xmlns:a16="http://schemas.microsoft.com/office/drawing/2014/main" id="{3E3BBC55-D960-4FFA-8122-B78A8ABE8D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73092" y="-69047"/>
              <a:ext cx="914400" cy="914400"/>
            </a:xfrm>
            <a:prstGeom prst="rect">
              <a:avLst/>
            </a:prstGeom>
          </p:spPr>
        </p:pic>
        <p:sp>
          <p:nvSpPr>
            <p:cNvPr id="9" name="TextBox 8">
              <a:extLst>
                <a:ext uri="{FF2B5EF4-FFF2-40B4-BE49-F238E27FC236}">
                  <a16:creationId xmlns:a16="http://schemas.microsoft.com/office/drawing/2014/main" id="{50438CE2-AEBE-472C-ABAF-1DB16CEFDBC8}"/>
                </a:ext>
              </a:extLst>
            </p:cNvPr>
            <p:cNvSpPr txBox="1"/>
            <p:nvPr/>
          </p:nvSpPr>
          <p:spPr>
            <a:xfrm>
              <a:off x="2487492" y="203487"/>
              <a:ext cx="333540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CA" b="1" dirty="0">
                  <a:solidFill>
                    <a:schemeClr val="bg1"/>
                  </a:solidFill>
                  <a:sym typeface="Wingdings" panose="05000000000000000000" pitchFamily="2" charset="2"/>
                </a:rPr>
                <a:t>3) Remote Connections</a:t>
              </a:r>
              <a:endParaRPr lang="en-CA" b="1" dirty="0">
                <a:solidFill>
                  <a:schemeClr val="bg1"/>
                </a:solidFill>
              </a:endParaRPr>
            </a:p>
          </p:txBody>
        </p:sp>
      </p:grpSp>
      <p:pic>
        <p:nvPicPr>
          <p:cNvPr id="5" name="Picture 4">
            <a:extLst>
              <a:ext uri="{FF2B5EF4-FFF2-40B4-BE49-F238E27FC236}">
                <a16:creationId xmlns:a16="http://schemas.microsoft.com/office/drawing/2014/main" id="{DC8D8D04-6743-4AAE-ACD6-63ACCDC637D7}"/>
              </a:ext>
            </a:extLst>
          </p:cNvPr>
          <p:cNvPicPr>
            <a:picLocks noChangeAspect="1"/>
          </p:cNvPicPr>
          <p:nvPr/>
        </p:nvPicPr>
        <p:blipFill>
          <a:blip r:embed="rId4"/>
          <a:stretch>
            <a:fillRect/>
          </a:stretch>
        </p:blipFill>
        <p:spPr>
          <a:xfrm>
            <a:off x="4861920" y="1771144"/>
            <a:ext cx="5134692" cy="3515216"/>
          </a:xfrm>
          <a:prstGeom prst="rect">
            <a:avLst/>
          </a:prstGeom>
        </p:spPr>
      </p:pic>
      <p:sp>
        <p:nvSpPr>
          <p:cNvPr id="11" name="Rectangle 10">
            <a:extLst>
              <a:ext uri="{FF2B5EF4-FFF2-40B4-BE49-F238E27FC236}">
                <a16:creationId xmlns:a16="http://schemas.microsoft.com/office/drawing/2014/main" id="{3ED92283-337B-4E91-966B-3E980F5BE37F}"/>
              </a:ext>
            </a:extLst>
          </p:cNvPr>
          <p:cNvSpPr/>
          <p:nvPr/>
        </p:nvSpPr>
        <p:spPr>
          <a:xfrm>
            <a:off x="4949433" y="3390234"/>
            <a:ext cx="2016632" cy="27703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306622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52" name="Picture 51">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54" name="Rectangle 53">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55">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Rectangle 57">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 name="Rectangle 59">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TextBox 61">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64" name="Rectangle 63">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3" name="Picture 2">
            <a:extLst>
              <a:ext uri="{FF2B5EF4-FFF2-40B4-BE49-F238E27FC236}">
                <a16:creationId xmlns:a16="http://schemas.microsoft.com/office/drawing/2014/main" id="{DB357A18-4C6E-4B81-84DC-2A93AEFDE411}"/>
              </a:ext>
            </a:extLst>
          </p:cNvPr>
          <p:cNvPicPr>
            <a:picLocks noChangeAspect="1"/>
          </p:cNvPicPr>
          <p:nvPr/>
        </p:nvPicPr>
        <p:blipFill rotWithShape="1">
          <a:blip r:embed="rId4" cstate="email">
            <a:alphaModFix amt="35000"/>
            <a:extLst>
              <a:ext uri="{28A0092B-C50C-407E-A947-70E740481C1C}">
                <a14:useLocalDpi xmlns:a14="http://schemas.microsoft.com/office/drawing/2010/main"/>
              </a:ext>
            </a:extLst>
          </a:blip>
          <a:srcRect r="2226" b="1"/>
          <a:stretch/>
        </p:blipFill>
        <p:spPr>
          <a:xfrm>
            <a:off x="19965" y="-2"/>
            <a:ext cx="12191695" cy="6858000"/>
          </a:xfrm>
          <a:prstGeom prst="rect">
            <a:avLst/>
          </a:prstGeom>
        </p:spPr>
      </p:pic>
      <p:pic>
        <p:nvPicPr>
          <p:cNvPr id="68" name="Picture 67">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5A262867-D8EA-4D1F-B401-68F6912AC628}"/>
              </a:ext>
            </a:extLst>
          </p:cNvPr>
          <p:cNvSpPr>
            <a:spLocks noGrp="1"/>
          </p:cNvSpPr>
          <p:nvPr>
            <p:ph type="title"/>
          </p:nvPr>
        </p:nvSpPr>
        <p:spPr>
          <a:xfrm>
            <a:off x="2292054" y="3428998"/>
            <a:ext cx="5816024" cy="2623459"/>
          </a:xfrm>
        </p:spPr>
        <p:txBody>
          <a:bodyPr vert="horz" lIns="91440" tIns="45720" rIns="91440" bIns="45720" rtlCol="0" anchor="t">
            <a:normAutofit/>
          </a:bodyPr>
          <a:lstStyle/>
          <a:p>
            <a:r>
              <a:rPr lang="en-US" sz="6600" dirty="0"/>
              <a:t>4) Statistics</a:t>
            </a:r>
          </a:p>
        </p:txBody>
      </p:sp>
      <p:sp>
        <p:nvSpPr>
          <p:cNvPr id="70" name="Rectangle 69">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69071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796AFA90-1DF2-427D-B002-A09D93A15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805602A8-6E8C-46E5-8FDD-2BC227550EB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68" name="Picture 67">
            <a:extLst>
              <a:ext uri="{FF2B5EF4-FFF2-40B4-BE49-F238E27FC236}">
                <a16:creationId xmlns:a16="http://schemas.microsoft.com/office/drawing/2014/main" id="{BB2E129B-3512-41A6-94F1-4B4FEA8178C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70" name="Rectangle 69">
            <a:extLst>
              <a:ext uri="{FF2B5EF4-FFF2-40B4-BE49-F238E27FC236}">
                <a16:creationId xmlns:a16="http://schemas.microsoft.com/office/drawing/2014/main" id="{891C00A1-D917-4D03-B713-9881557CE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BA3F0C2-72FC-4945-8B22-3BE47B397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410D66C-3847-4B32-B505-01B23358B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64445" y="808056"/>
            <a:ext cx="2668106" cy="1077229"/>
          </a:xfrm>
        </p:spPr>
        <p:txBody>
          <a:bodyPr>
            <a:normAutofit/>
          </a:bodyPr>
          <a:lstStyle/>
          <a:p>
            <a:pPr algn="l"/>
            <a:r>
              <a:rPr lang="en-CA" sz="2000" dirty="0"/>
              <a:t>Fiddler</a:t>
            </a:r>
            <a:br>
              <a:rPr lang="en-CA" sz="2000" dirty="0"/>
            </a:br>
            <a:r>
              <a:rPr lang="en-CA" sz="1600" dirty="0"/>
              <a:t>Statistics</a:t>
            </a:r>
            <a:endParaRPr lang="en-CA" sz="2000" dirty="0"/>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1964444" y="2052116"/>
            <a:ext cx="2664217" cy="3997828"/>
          </a:xfrm>
        </p:spPr>
        <p:txBody>
          <a:bodyPr>
            <a:normAutofit lnSpcReduction="10000"/>
          </a:bodyPr>
          <a:lstStyle/>
          <a:p>
            <a:pPr>
              <a:lnSpc>
                <a:spcPct val="110000"/>
              </a:lnSpc>
            </a:pPr>
            <a:r>
              <a:rPr lang="en-CA" sz="1200" dirty="0"/>
              <a:t>The statistics gathered here allow a deep understanding of the website.</a:t>
            </a:r>
          </a:p>
          <a:p>
            <a:pPr>
              <a:lnSpc>
                <a:spcPct val="110000"/>
              </a:lnSpc>
            </a:pPr>
            <a:r>
              <a:rPr lang="en-CA" sz="1200" dirty="0"/>
              <a:t>321 Requests for the (</a:t>
            </a:r>
            <a:r>
              <a:rPr lang="en-CA" sz="1200" dirty="0" err="1"/>
              <a:t>uncached</a:t>
            </a:r>
            <a:r>
              <a:rPr lang="en-CA" sz="1200" dirty="0"/>
              <a:t>) home page</a:t>
            </a:r>
          </a:p>
          <a:p>
            <a:pPr>
              <a:lnSpc>
                <a:spcPct val="110000"/>
              </a:lnSpc>
            </a:pPr>
            <a:r>
              <a:rPr lang="en-CA" sz="1200" dirty="0"/>
              <a:t>2.1 Megabytes total size</a:t>
            </a:r>
          </a:p>
          <a:p>
            <a:pPr lvl="1">
              <a:lnSpc>
                <a:spcPct val="110000"/>
              </a:lnSpc>
            </a:pPr>
            <a:r>
              <a:rPr lang="en-CA" sz="1000" dirty="0"/>
              <a:t>1.5 MB of </a:t>
            </a:r>
            <a:r>
              <a:rPr lang="en-CA" sz="1000" dirty="0" err="1"/>
              <a:t>Javascript</a:t>
            </a:r>
            <a:endParaRPr lang="en-CA" sz="1000" dirty="0"/>
          </a:p>
          <a:p>
            <a:pPr lvl="1">
              <a:lnSpc>
                <a:spcPct val="110000"/>
              </a:lnSpc>
            </a:pPr>
            <a:r>
              <a:rPr lang="en-CA" sz="1000" dirty="0"/>
              <a:t>0.2 MB of HTML</a:t>
            </a:r>
          </a:p>
          <a:p>
            <a:pPr lvl="1">
              <a:lnSpc>
                <a:spcPct val="110000"/>
              </a:lnSpc>
            </a:pPr>
            <a:r>
              <a:rPr lang="en-CA" sz="1000" dirty="0"/>
              <a:t>0.08 MB of CSS</a:t>
            </a:r>
          </a:p>
          <a:p>
            <a:pPr lvl="1">
              <a:lnSpc>
                <a:spcPct val="110000"/>
              </a:lnSpc>
            </a:pPr>
            <a:r>
              <a:rPr lang="en-CA" sz="1000" dirty="0"/>
              <a:t>0.19 MB of header information</a:t>
            </a:r>
            <a:endParaRPr lang="en-CA" sz="1200" dirty="0"/>
          </a:p>
          <a:p>
            <a:pPr>
              <a:lnSpc>
                <a:spcPct val="110000"/>
              </a:lnSpc>
            </a:pPr>
            <a:r>
              <a:rPr lang="en-CA" sz="1200" dirty="0"/>
              <a:t>7 seconds to load.</a:t>
            </a:r>
          </a:p>
          <a:p>
            <a:pPr>
              <a:lnSpc>
                <a:spcPct val="110000"/>
              </a:lnSpc>
            </a:pPr>
            <a:r>
              <a:rPr lang="en-CA" sz="1200" dirty="0"/>
              <a:t>A large amount of TCP/IP and SSL Handshakes</a:t>
            </a:r>
          </a:p>
        </p:txBody>
      </p:sp>
      <p:sp>
        <p:nvSpPr>
          <p:cNvPr id="76" name="Rectangle 75">
            <a:extLst>
              <a:ext uri="{FF2B5EF4-FFF2-40B4-BE49-F238E27FC236}">
                <a16:creationId xmlns:a16="http://schemas.microsoft.com/office/drawing/2014/main" id="{C43DB4DB-4F6A-4E8D-B9A3-74E5A8453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4647" y="0"/>
            <a:ext cx="594354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31FCBDC-FCD6-46FA-989A-9B74968965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2490" y="232459"/>
            <a:ext cx="5446447" cy="3114340"/>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C66EB2AB-6794-4C3C-A92D-4876AB0BEF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2490" y="3500835"/>
            <a:ext cx="5446447" cy="3114340"/>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34BD4E6-C736-4064-AF1F-3C5B402E1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0A3B0FF-98A5-469E-9153-E78D29887F6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98214" y="237894"/>
            <a:ext cx="4308055" cy="3108905"/>
          </a:xfrm>
          <a:prstGeom prst="rect">
            <a:avLst/>
          </a:prstGeom>
        </p:spPr>
      </p:pic>
      <p:pic>
        <p:nvPicPr>
          <p:cNvPr id="18" name="Picture 17">
            <a:extLst>
              <a:ext uri="{FF2B5EF4-FFF2-40B4-BE49-F238E27FC236}">
                <a16:creationId xmlns:a16="http://schemas.microsoft.com/office/drawing/2014/main" id="{EA743459-DD63-46A5-85C5-22DD02ECB90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90755" y="3800301"/>
            <a:ext cx="5451325" cy="2515408"/>
          </a:xfrm>
          <a:prstGeom prst="rect">
            <a:avLst/>
          </a:prstGeom>
        </p:spPr>
      </p:pic>
    </p:spTree>
    <p:extLst>
      <p:ext uri="{BB962C8B-B14F-4D97-AF65-F5344CB8AC3E}">
        <p14:creationId xmlns:p14="http://schemas.microsoft.com/office/powerpoint/2010/main" val="1599882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79" name="Picture 78">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81" name="Rectangle 80">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 name="Rectangle 84">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Rectangle 86">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TextBox 88">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91" name="Rectangle 90">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4" name="Picture 3">
            <a:extLst>
              <a:ext uri="{FF2B5EF4-FFF2-40B4-BE49-F238E27FC236}">
                <a16:creationId xmlns:a16="http://schemas.microsoft.com/office/drawing/2014/main" id="{A85BD8F1-076D-4916-87C0-76F564D44B42}"/>
              </a:ext>
            </a:extLst>
          </p:cNvPr>
          <p:cNvPicPr>
            <a:picLocks noChangeAspect="1"/>
          </p:cNvPicPr>
          <p:nvPr/>
        </p:nvPicPr>
        <p:blipFill rotWithShape="1">
          <a:blip r:embed="rId4" cstate="email">
            <a:alphaModFix amt="35000"/>
            <a:extLst>
              <a:ext uri="{28A0092B-C50C-407E-A947-70E740481C1C}">
                <a14:useLocalDpi xmlns:a14="http://schemas.microsoft.com/office/drawing/2010/main"/>
              </a:ext>
            </a:extLst>
          </a:blip>
          <a:srcRect r="2669"/>
          <a:stretch/>
        </p:blipFill>
        <p:spPr>
          <a:xfrm>
            <a:off x="19965" y="-2"/>
            <a:ext cx="12191695" cy="6858000"/>
          </a:xfrm>
          <a:prstGeom prst="rect">
            <a:avLst/>
          </a:prstGeom>
        </p:spPr>
      </p:pic>
      <p:pic>
        <p:nvPicPr>
          <p:cNvPr id="95" name="Picture 94">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5A262867-D8EA-4D1F-B401-68F6912AC628}"/>
              </a:ext>
            </a:extLst>
          </p:cNvPr>
          <p:cNvSpPr>
            <a:spLocks noGrp="1"/>
          </p:cNvSpPr>
          <p:nvPr>
            <p:ph type="title"/>
          </p:nvPr>
        </p:nvSpPr>
        <p:spPr>
          <a:xfrm>
            <a:off x="2292054" y="3428998"/>
            <a:ext cx="5816024" cy="2623459"/>
          </a:xfrm>
        </p:spPr>
        <p:txBody>
          <a:bodyPr vert="horz" lIns="91440" tIns="45720" rIns="91440" bIns="45720" rtlCol="0" anchor="t">
            <a:normAutofit/>
          </a:bodyPr>
          <a:lstStyle/>
          <a:p>
            <a:r>
              <a:rPr lang="en-US" sz="6600" dirty="0"/>
              <a:t>5) Inspector</a:t>
            </a:r>
          </a:p>
        </p:txBody>
      </p:sp>
      <p:sp>
        <p:nvSpPr>
          <p:cNvPr id="97" name="Rectangle 96">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347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89" name="Picture 88">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91" name="Rectangle 90">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3" name="Rectangle 92">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5" name="Rectangle 94">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7" name="Rectangle 96">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9" name="TextBox 98">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101" name="Rectangle 100">
            <a:extLst>
              <a:ext uri="{FF2B5EF4-FFF2-40B4-BE49-F238E27FC236}">
                <a16:creationId xmlns:a16="http://schemas.microsoft.com/office/drawing/2014/main" id="{4DA9E8CC-6C73-43E6-AF09-B4B1083BC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Picture 102">
            <a:extLst>
              <a:ext uri="{FF2B5EF4-FFF2-40B4-BE49-F238E27FC236}">
                <a16:creationId xmlns:a16="http://schemas.microsoft.com/office/drawing/2014/main" id="{C6DFF5FD-BEF9-4B06-B7C2-58C5CFC92B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05" name="Picture 104">
            <a:extLst>
              <a:ext uri="{FF2B5EF4-FFF2-40B4-BE49-F238E27FC236}">
                <a16:creationId xmlns:a16="http://schemas.microsoft.com/office/drawing/2014/main" id="{C9A18D1D-88E7-41EF-892F-C99BDEEE5E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07" name="Rectangle 106">
            <a:extLst>
              <a:ext uri="{FF2B5EF4-FFF2-40B4-BE49-F238E27FC236}">
                <a16:creationId xmlns:a16="http://schemas.microsoft.com/office/drawing/2014/main" id="{113E1A2F-E5D7-4888-BA8C-1CDDC7CE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F625649A-4F9D-4D90-8F0A-433D7A1F6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74254" y="5166421"/>
            <a:ext cx="8445357" cy="883524"/>
          </a:xfrm>
        </p:spPr>
        <p:txBody>
          <a:bodyPr vert="horz" lIns="91440" tIns="45720" rIns="91440" bIns="45720" rtlCol="0" anchor="t">
            <a:normAutofit/>
          </a:bodyPr>
          <a:lstStyle/>
          <a:p>
            <a:r>
              <a:rPr lang="en-US" sz="2600"/>
              <a:t>Fiddler</a:t>
            </a:r>
            <a:br>
              <a:rPr lang="en-US" sz="2600"/>
            </a:br>
            <a:r>
              <a:rPr lang="en-US" sz="2600"/>
              <a:t>Headers</a:t>
            </a:r>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2133536" y="4752007"/>
            <a:ext cx="8286075" cy="414413"/>
          </a:xfrm>
        </p:spPr>
        <p:txBody>
          <a:bodyPr vert="horz" lIns="91440" tIns="0" rIns="91440" bIns="45720" rtlCol="0" anchor="b">
            <a:normAutofit/>
          </a:bodyPr>
          <a:lstStyle/>
          <a:p>
            <a:pPr marL="0" indent="0" algn="r">
              <a:buNone/>
            </a:pPr>
            <a:r>
              <a:rPr lang="en-US" sz="1800" dirty="0"/>
              <a:t>You can see the Request Headers here.</a:t>
            </a:r>
          </a:p>
        </p:txBody>
      </p:sp>
      <p:sp>
        <p:nvSpPr>
          <p:cNvPr id="111" name="Rectangle 110">
            <a:extLst>
              <a:ext uri="{FF2B5EF4-FFF2-40B4-BE49-F238E27FC236}">
                <a16:creationId xmlns:a16="http://schemas.microsoft.com/office/drawing/2014/main" id="{B6F31202-25B1-43E6-94C1-CDCAFFE33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4050A44-28FB-4DC9-BCC3-15ED075E8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4713" b="-1"/>
          <a:stretch/>
        </p:blipFill>
        <p:spPr>
          <a:xfrm>
            <a:off x="1005401" y="-1"/>
            <a:ext cx="10380133" cy="4030679"/>
          </a:xfrm>
          <a:prstGeom prst="rect">
            <a:avLst/>
          </a:prstGeom>
          <a:ln>
            <a:solidFill>
              <a:schemeClr val="accent6"/>
            </a:solidFill>
          </a:ln>
        </p:spPr>
      </p:pic>
      <p:sp>
        <p:nvSpPr>
          <p:cNvPr id="113" name="Rectangle 112">
            <a:extLst>
              <a:ext uri="{FF2B5EF4-FFF2-40B4-BE49-F238E27FC236}">
                <a16:creationId xmlns:a16="http://schemas.microsoft.com/office/drawing/2014/main" id="{588507C5-B772-411D-B50E-0C075AD25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43894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2" name="Picture 11">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4" name="Rectangle 13">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extBox 21">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4" name="Rectangle 23">
            <a:extLst>
              <a:ext uri="{FF2B5EF4-FFF2-40B4-BE49-F238E27FC236}">
                <a16:creationId xmlns:a16="http://schemas.microsoft.com/office/drawing/2014/main" id="{4DA9E8CC-6C73-43E6-AF09-B4B1083BC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C6DFF5FD-BEF9-4B06-B7C2-58C5CFC92B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28" name="Picture 27">
            <a:extLst>
              <a:ext uri="{FF2B5EF4-FFF2-40B4-BE49-F238E27FC236}">
                <a16:creationId xmlns:a16="http://schemas.microsoft.com/office/drawing/2014/main" id="{C9A18D1D-88E7-41EF-892F-C99BDEEE5E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30" name="Rectangle 29">
            <a:extLst>
              <a:ext uri="{FF2B5EF4-FFF2-40B4-BE49-F238E27FC236}">
                <a16:creationId xmlns:a16="http://schemas.microsoft.com/office/drawing/2014/main" id="{113E1A2F-E5D7-4888-BA8C-1CDDC7CE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625649A-4F9D-4D90-8F0A-433D7A1F6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74254" y="5166421"/>
            <a:ext cx="8445357" cy="883524"/>
          </a:xfrm>
        </p:spPr>
        <p:txBody>
          <a:bodyPr vert="horz" lIns="91440" tIns="45720" rIns="91440" bIns="45720" rtlCol="0" anchor="t">
            <a:normAutofit/>
          </a:bodyPr>
          <a:lstStyle/>
          <a:p>
            <a:r>
              <a:rPr lang="en-US" sz="2600"/>
              <a:t>Fiddler</a:t>
            </a:r>
            <a:br>
              <a:rPr lang="en-US" sz="2600"/>
            </a:br>
            <a:r>
              <a:rPr lang="en-US" sz="2600"/>
              <a:t>Headers</a:t>
            </a:r>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2133536" y="4752007"/>
            <a:ext cx="8286075" cy="414413"/>
          </a:xfrm>
        </p:spPr>
        <p:txBody>
          <a:bodyPr vert="horz" lIns="91440" tIns="0" rIns="91440" bIns="45720" rtlCol="0" anchor="b">
            <a:normAutofit/>
          </a:bodyPr>
          <a:lstStyle/>
          <a:p>
            <a:pPr marL="0" indent="0" algn="r">
              <a:buNone/>
            </a:pPr>
            <a:r>
              <a:rPr lang="en-US" sz="1800" dirty="0"/>
              <a:t>You can see the Response Headers here.</a:t>
            </a:r>
          </a:p>
        </p:txBody>
      </p:sp>
      <p:sp>
        <p:nvSpPr>
          <p:cNvPr id="34" name="Rectangle 33">
            <a:extLst>
              <a:ext uri="{FF2B5EF4-FFF2-40B4-BE49-F238E27FC236}">
                <a16:creationId xmlns:a16="http://schemas.microsoft.com/office/drawing/2014/main" id="{B6F31202-25B1-43E6-94C1-CDCAFFE33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82DF104-EF11-4402-BD24-A602A4CD6CE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1" b="2311"/>
          <a:stretch/>
        </p:blipFill>
        <p:spPr>
          <a:xfrm>
            <a:off x="1005401" y="-1"/>
            <a:ext cx="10380133" cy="4030679"/>
          </a:xfrm>
          <a:prstGeom prst="rect">
            <a:avLst/>
          </a:prstGeom>
          <a:ln>
            <a:solidFill>
              <a:schemeClr val="accent6"/>
            </a:solidFill>
          </a:ln>
        </p:spPr>
      </p:pic>
      <p:sp>
        <p:nvSpPr>
          <p:cNvPr id="36" name="Rectangle 35">
            <a:extLst>
              <a:ext uri="{FF2B5EF4-FFF2-40B4-BE49-F238E27FC236}">
                <a16:creationId xmlns:a16="http://schemas.microsoft.com/office/drawing/2014/main" id="{588507C5-B772-411D-B50E-0C075AD25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15689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43" name="Picture 42">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45" name="Rectangle 44">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Rectangle 48">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50">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TextBox 52">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5" name="Rectangle 54">
            <a:extLst>
              <a:ext uri="{FF2B5EF4-FFF2-40B4-BE49-F238E27FC236}">
                <a16:creationId xmlns:a16="http://schemas.microsoft.com/office/drawing/2014/main" id="{4DA9E8CC-6C73-43E6-AF09-B4B1083BC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C6DFF5FD-BEF9-4B06-B7C2-58C5CFC92B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59" name="Picture 58">
            <a:extLst>
              <a:ext uri="{FF2B5EF4-FFF2-40B4-BE49-F238E27FC236}">
                <a16:creationId xmlns:a16="http://schemas.microsoft.com/office/drawing/2014/main" id="{C9A18D1D-88E7-41EF-892F-C99BDEEE5E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61" name="Rectangle 60">
            <a:extLst>
              <a:ext uri="{FF2B5EF4-FFF2-40B4-BE49-F238E27FC236}">
                <a16:creationId xmlns:a16="http://schemas.microsoft.com/office/drawing/2014/main" id="{113E1A2F-E5D7-4888-BA8C-1CDDC7CE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625649A-4F9D-4D90-8F0A-433D7A1F6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74254" y="5166421"/>
            <a:ext cx="8445357" cy="883524"/>
          </a:xfrm>
        </p:spPr>
        <p:txBody>
          <a:bodyPr vert="horz" lIns="91440" tIns="45720" rIns="91440" bIns="45720" rtlCol="0" anchor="t">
            <a:normAutofit/>
          </a:bodyPr>
          <a:lstStyle/>
          <a:p>
            <a:r>
              <a:rPr lang="en-US" sz="2600" dirty="0"/>
              <a:t>Fiddler</a:t>
            </a:r>
            <a:br>
              <a:rPr lang="en-US" sz="2600" dirty="0"/>
            </a:br>
            <a:r>
              <a:rPr lang="en-US" sz="2600" dirty="0" err="1"/>
              <a:t>TextView</a:t>
            </a:r>
            <a:endParaRPr lang="en-US" sz="2600" dirty="0"/>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2133536" y="4752007"/>
            <a:ext cx="8286075" cy="414413"/>
          </a:xfrm>
        </p:spPr>
        <p:txBody>
          <a:bodyPr vert="horz" lIns="91440" tIns="0" rIns="91440" bIns="45720" rtlCol="0" anchor="b">
            <a:normAutofit/>
          </a:bodyPr>
          <a:lstStyle/>
          <a:p>
            <a:pPr marL="0" indent="0" algn="r">
              <a:buNone/>
            </a:pPr>
            <a:r>
              <a:rPr lang="en-US" sz="1800" dirty="0"/>
              <a:t>You can see the Client Text View here.</a:t>
            </a:r>
          </a:p>
        </p:txBody>
      </p:sp>
      <p:sp>
        <p:nvSpPr>
          <p:cNvPr id="65" name="Rectangle 64">
            <a:extLst>
              <a:ext uri="{FF2B5EF4-FFF2-40B4-BE49-F238E27FC236}">
                <a16:creationId xmlns:a16="http://schemas.microsoft.com/office/drawing/2014/main" id="{B6F31202-25B1-43E6-94C1-CDCAFFE33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C73AD1A-F647-40A0-9BCA-F436CA22D5F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1" b="1067"/>
          <a:stretch/>
        </p:blipFill>
        <p:spPr>
          <a:xfrm>
            <a:off x="1005401" y="-1"/>
            <a:ext cx="10380133" cy="4030679"/>
          </a:xfrm>
          <a:prstGeom prst="rect">
            <a:avLst/>
          </a:prstGeom>
          <a:ln>
            <a:solidFill>
              <a:schemeClr val="accent6"/>
            </a:solidFill>
          </a:ln>
        </p:spPr>
      </p:pic>
      <p:sp>
        <p:nvSpPr>
          <p:cNvPr id="67" name="Rectangle 66">
            <a:extLst>
              <a:ext uri="{FF2B5EF4-FFF2-40B4-BE49-F238E27FC236}">
                <a16:creationId xmlns:a16="http://schemas.microsoft.com/office/drawing/2014/main" id="{588507C5-B772-411D-B50E-0C075AD25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99404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74" name="Picture 73">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76" name="Rectangle 75">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Rectangle 77">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 name="Rectangle 79">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 name="Rectangle 81">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 name="TextBox 83">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86" name="Rectangle 85">
            <a:extLst>
              <a:ext uri="{FF2B5EF4-FFF2-40B4-BE49-F238E27FC236}">
                <a16:creationId xmlns:a16="http://schemas.microsoft.com/office/drawing/2014/main" id="{4DA9E8CC-6C73-43E6-AF09-B4B1083BC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Picture 87">
            <a:extLst>
              <a:ext uri="{FF2B5EF4-FFF2-40B4-BE49-F238E27FC236}">
                <a16:creationId xmlns:a16="http://schemas.microsoft.com/office/drawing/2014/main" id="{C6DFF5FD-BEF9-4B06-B7C2-58C5CFC92B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90" name="Picture 89">
            <a:extLst>
              <a:ext uri="{FF2B5EF4-FFF2-40B4-BE49-F238E27FC236}">
                <a16:creationId xmlns:a16="http://schemas.microsoft.com/office/drawing/2014/main" id="{C9A18D1D-88E7-41EF-892F-C99BDEEE5E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92" name="Rectangle 91">
            <a:extLst>
              <a:ext uri="{FF2B5EF4-FFF2-40B4-BE49-F238E27FC236}">
                <a16:creationId xmlns:a16="http://schemas.microsoft.com/office/drawing/2014/main" id="{113E1A2F-E5D7-4888-BA8C-1CDDC7CE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F625649A-4F9D-4D90-8F0A-433D7A1F6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74254" y="5166421"/>
            <a:ext cx="8445357" cy="883524"/>
          </a:xfrm>
        </p:spPr>
        <p:txBody>
          <a:bodyPr vert="horz" lIns="91440" tIns="45720" rIns="91440" bIns="45720" rtlCol="0" anchor="t">
            <a:normAutofit/>
          </a:bodyPr>
          <a:lstStyle/>
          <a:p>
            <a:r>
              <a:rPr lang="en-US" sz="2600" dirty="0"/>
              <a:t>Fiddler</a:t>
            </a:r>
            <a:br>
              <a:rPr lang="en-US" sz="2600" dirty="0"/>
            </a:br>
            <a:r>
              <a:rPr lang="en-US" sz="2600" dirty="0" err="1"/>
              <a:t>TextView</a:t>
            </a:r>
            <a:endParaRPr lang="en-US" sz="2600" dirty="0"/>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2133536" y="4752007"/>
            <a:ext cx="8286075" cy="414413"/>
          </a:xfrm>
        </p:spPr>
        <p:txBody>
          <a:bodyPr vert="horz" lIns="91440" tIns="0" rIns="91440" bIns="45720" rtlCol="0" anchor="b">
            <a:normAutofit/>
          </a:bodyPr>
          <a:lstStyle/>
          <a:p>
            <a:pPr marL="0" indent="0" algn="r">
              <a:buNone/>
            </a:pPr>
            <a:r>
              <a:rPr lang="en-US" sz="1800" dirty="0"/>
              <a:t>You can see the Server Text View here.</a:t>
            </a:r>
          </a:p>
        </p:txBody>
      </p:sp>
      <p:sp>
        <p:nvSpPr>
          <p:cNvPr id="96" name="Rectangle 95">
            <a:extLst>
              <a:ext uri="{FF2B5EF4-FFF2-40B4-BE49-F238E27FC236}">
                <a16:creationId xmlns:a16="http://schemas.microsoft.com/office/drawing/2014/main" id="{B6F31202-25B1-43E6-94C1-CDCAFFE33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E043968-5AE0-4DE8-998F-606C4AE744E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9003" r="-1" b="692"/>
          <a:stretch/>
        </p:blipFill>
        <p:spPr>
          <a:xfrm>
            <a:off x="1005401" y="-1"/>
            <a:ext cx="10380133" cy="4030679"/>
          </a:xfrm>
          <a:prstGeom prst="rect">
            <a:avLst/>
          </a:prstGeom>
          <a:ln>
            <a:solidFill>
              <a:schemeClr val="accent6"/>
            </a:solidFill>
          </a:ln>
        </p:spPr>
      </p:pic>
      <p:sp>
        <p:nvSpPr>
          <p:cNvPr id="98" name="Rectangle 97">
            <a:extLst>
              <a:ext uri="{FF2B5EF4-FFF2-40B4-BE49-F238E27FC236}">
                <a16:creationId xmlns:a16="http://schemas.microsoft.com/office/drawing/2014/main" id="{588507C5-B772-411D-B50E-0C075AD25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4332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64445" y="808056"/>
            <a:ext cx="2668106" cy="1077229"/>
          </a:xfrm>
        </p:spPr>
        <p:txBody>
          <a:bodyPr>
            <a:normAutofit fontScale="90000"/>
          </a:bodyPr>
          <a:lstStyle/>
          <a:p>
            <a:pPr algn="l"/>
            <a:r>
              <a:rPr lang="en-CA" sz="2200" dirty="0"/>
              <a:t>Wireshark</a:t>
            </a:r>
            <a:br>
              <a:rPr lang="en-CA" sz="2200" dirty="0"/>
            </a:br>
            <a:r>
              <a:rPr lang="en-CA" sz="2200" dirty="0"/>
              <a:t>A Sample Capture</a:t>
            </a:r>
            <a:br>
              <a:rPr lang="en-CA" sz="2200" dirty="0"/>
            </a:br>
            <a:r>
              <a:rPr lang="en-CA" sz="2000" dirty="0"/>
              <a:t>Filtering by protocol</a:t>
            </a:r>
            <a:br>
              <a:rPr lang="en-CA" sz="2200" dirty="0"/>
            </a:br>
            <a:endParaRPr lang="en-CA" sz="2200" dirty="0"/>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967154" y="2052116"/>
            <a:ext cx="3661507" cy="3997828"/>
          </a:xfrm>
        </p:spPr>
        <p:txBody>
          <a:bodyPr>
            <a:normAutofit/>
          </a:bodyPr>
          <a:lstStyle/>
          <a:p>
            <a:r>
              <a:rPr lang="en-CA" sz="1600" dirty="0"/>
              <a:t>To find my Indy today, I would have opened up Wireshark and filtered for </a:t>
            </a:r>
            <a:r>
              <a:rPr lang="en-CA" sz="1600" b="1" dirty="0" err="1"/>
              <a:t>arp</a:t>
            </a:r>
            <a:r>
              <a:rPr lang="en-CA" sz="1600" dirty="0"/>
              <a:t> traffic (as shown). I could get clever and search for any MAC address from the SGI block</a:t>
            </a:r>
            <a:br>
              <a:rPr lang="en-CA" sz="1600" dirty="0"/>
            </a:br>
            <a:r>
              <a:rPr lang="en-CA" sz="1600" b="1" dirty="0" err="1"/>
              <a:t>eth.addr</a:t>
            </a:r>
            <a:r>
              <a:rPr lang="en-CA" sz="1600" b="1" dirty="0"/>
              <a:t> contains 08:00:69</a:t>
            </a:r>
          </a:p>
          <a:p>
            <a:endParaRPr lang="en-CA" sz="1600" dirty="0"/>
          </a:p>
          <a:p>
            <a:r>
              <a:rPr lang="en-CA" sz="1600" dirty="0"/>
              <a:t>Alternatively, maybe look for any </a:t>
            </a:r>
            <a:r>
              <a:rPr lang="en-CA" sz="1600" b="1" dirty="0" err="1"/>
              <a:t>bootp.option.type</a:t>
            </a:r>
            <a:r>
              <a:rPr lang="en-CA" sz="1600" b="1" dirty="0"/>
              <a:t> == 53 </a:t>
            </a:r>
            <a:r>
              <a:rPr lang="en-CA" sz="1600" dirty="0"/>
              <a:t>(as shown)</a:t>
            </a:r>
            <a:r>
              <a:rPr lang="en-CA" sz="1600" b="1" dirty="0"/>
              <a:t> </a:t>
            </a:r>
            <a:r>
              <a:rPr lang="en-CA" sz="1600" dirty="0"/>
              <a:t>which is the DHCP Discover Message Type</a:t>
            </a:r>
            <a:endParaRPr lang="en-CA" sz="1600" b="1" dirty="0"/>
          </a:p>
        </p:txBody>
      </p:sp>
      <p:pic>
        <p:nvPicPr>
          <p:cNvPr id="6" name="Picture 5">
            <a:extLst>
              <a:ext uri="{FF2B5EF4-FFF2-40B4-BE49-F238E27FC236}">
                <a16:creationId xmlns:a16="http://schemas.microsoft.com/office/drawing/2014/main" id="{2DD6CC66-1698-4E5D-8C03-14718288FB3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8276" y="180106"/>
            <a:ext cx="7582570" cy="3686783"/>
          </a:xfrm>
          <a:prstGeom prst="rect">
            <a:avLst/>
          </a:prstGeom>
          <a:ln w="12700">
            <a:noFill/>
          </a:ln>
        </p:spPr>
      </p:pic>
      <p:pic>
        <p:nvPicPr>
          <p:cNvPr id="5" name="Picture 4">
            <a:extLst>
              <a:ext uri="{FF2B5EF4-FFF2-40B4-BE49-F238E27FC236}">
                <a16:creationId xmlns:a16="http://schemas.microsoft.com/office/drawing/2014/main" id="{E36119CE-EEA0-4EAA-818F-40A3009BD5F3}"/>
              </a:ext>
            </a:extLst>
          </p:cNvPr>
          <p:cNvPicPr>
            <a:picLocks noChangeAspect="1"/>
          </p:cNvPicPr>
          <p:nvPr/>
        </p:nvPicPr>
        <p:blipFill>
          <a:blip r:embed="rId3"/>
          <a:stretch>
            <a:fillRect/>
          </a:stretch>
        </p:blipFill>
        <p:spPr>
          <a:xfrm>
            <a:off x="4638276" y="4051030"/>
            <a:ext cx="7563339" cy="2626864"/>
          </a:xfrm>
          <a:prstGeom prst="rect">
            <a:avLst/>
          </a:prstGeom>
          <a:ln w="12700">
            <a:noFill/>
          </a:ln>
        </p:spPr>
      </p:pic>
      <p:grpSp>
        <p:nvGrpSpPr>
          <p:cNvPr id="7" name="Group 6">
            <a:extLst>
              <a:ext uri="{FF2B5EF4-FFF2-40B4-BE49-F238E27FC236}">
                <a16:creationId xmlns:a16="http://schemas.microsoft.com/office/drawing/2014/main" id="{9FFB71D3-ACE2-487F-A563-BEAAD0AF2ACF}"/>
              </a:ext>
            </a:extLst>
          </p:cNvPr>
          <p:cNvGrpSpPr/>
          <p:nvPr/>
        </p:nvGrpSpPr>
        <p:grpSpPr>
          <a:xfrm>
            <a:off x="6229068" y="-140842"/>
            <a:ext cx="4249803" cy="914400"/>
            <a:chOff x="1573092" y="-69047"/>
            <a:chExt cx="4249803" cy="914400"/>
          </a:xfrm>
        </p:grpSpPr>
        <p:pic>
          <p:nvPicPr>
            <p:cNvPr id="8" name="Graphic 7" descr="Saw blade">
              <a:extLst>
                <a:ext uri="{FF2B5EF4-FFF2-40B4-BE49-F238E27FC236}">
                  <a16:creationId xmlns:a16="http://schemas.microsoft.com/office/drawing/2014/main" id="{3E3BBC55-D960-4FFA-8122-B78A8ABE8D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3092" y="-69047"/>
              <a:ext cx="914400" cy="914400"/>
            </a:xfrm>
            <a:prstGeom prst="rect">
              <a:avLst/>
            </a:prstGeom>
          </p:spPr>
        </p:pic>
        <p:sp>
          <p:nvSpPr>
            <p:cNvPr id="9" name="TextBox 8">
              <a:extLst>
                <a:ext uri="{FF2B5EF4-FFF2-40B4-BE49-F238E27FC236}">
                  <a16:creationId xmlns:a16="http://schemas.microsoft.com/office/drawing/2014/main" id="{50438CE2-AEBE-472C-ABAF-1DB16CEFDBC8}"/>
                </a:ext>
              </a:extLst>
            </p:cNvPr>
            <p:cNvSpPr txBox="1"/>
            <p:nvPr/>
          </p:nvSpPr>
          <p:spPr>
            <a:xfrm>
              <a:off x="2487492" y="203487"/>
              <a:ext cx="333540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CA" b="1" dirty="0">
                  <a:solidFill>
                    <a:schemeClr val="bg1"/>
                  </a:solidFill>
                </a:rPr>
                <a:t>1</a:t>
              </a:r>
              <a:r>
                <a:rPr lang="en-CA" b="1" dirty="0">
                  <a:solidFill>
                    <a:schemeClr val="bg1"/>
                  </a:solidFill>
                  <a:sym typeface="Wingdings" panose="05000000000000000000" pitchFamily="2" charset="2"/>
                </a:rPr>
                <a:t>) A </a:t>
              </a:r>
              <a:r>
                <a:rPr lang="en-CA" b="1" dirty="0">
                  <a:solidFill>
                    <a:schemeClr val="bg1"/>
                  </a:solidFill>
                </a:rPr>
                <a:t>Powerful Filter Bar</a:t>
              </a:r>
            </a:p>
          </p:txBody>
        </p:sp>
      </p:grpSp>
    </p:spTree>
    <p:extLst>
      <p:ext uri="{BB962C8B-B14F-4D97-AF65-F5344CB8AC3E}">
        <p14:creationId xmlns:p14="http://schemas.microsoft.com/office/powerpoint/2010/main" val="10269816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103" name="Picture 102">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05" name="Picture 104">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07" name="Rectangle 106">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9" name="Rectangle 108">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1" name="Rectangle 110">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3" name="Rectangle 112">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5" name="TextBox 114">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117" name="Rectangle 116">
            <a:extLst>
              <a:ext uri="{FF2B5EF4-FFF2-40B4-BE49-F238E27FC236}">
                <a16:creationId xmlns:a16="http://schemas.microsoft.com/office/drawing/2014/main" id="{4DA9E8CC-6C73-43E6-AF09-B4B1083BC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Picture 118">
            <a:extLst>
              <a:ext uri="{FF2B5EF4-FFF2-40B4-BE49-F238E27FC236}">
                <a16:creationId xmlns:a16="http://schemas.microsoft.com/office/drawing/2014/main" id="{C6DFF5FD-BEF9-4B06-B7C2-58C5CFC92B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21" name="Picture 120">
            <a:extLst>
              <a:ext uri="{FF2B5EF4-FFF2-40B4-BE49-F238E27FC236}">
                <a16:creationId xmlns:a16="http://schemas.microsoft.com/office/drawing/2014/main" id="{C9A18D1D-88E7-41EF-892F-C99BDEEE5E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23" name="Rectangle 122">
            <a:extLst>
              <a:ext uri="{FF2B5EF4-FFF2-40B4-BE49-F238E27FC236}">
                <a16:creationId xmlns:a16="http://schemas.microsoft.com/office/drawing/2014/main" id="{113E1A2F-E5D7-4888-BA8C-1CDDC7CE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F625649A-4F9D-4D90-8F0A-433D7A1F6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74254" y="5166421"/>
            <a:ext cx="8445357" cy="883524"/>
          </a:xfrm>
        </p:spPr>
        <p:txBody>
          <a:bodyPr vert="horz" lIns="91440" tIns="45720" rIns="91440" bIns="45720" rtlCol="0" anchor="t">
            <a:normAutofit/>
          </a:bodyPr>
          <a:lstStyle/>
          <a:p>
            <a:r>
              <a:rPr lang="en-US" sz="2600" dirty="0"/>
              <a:t>Fiddler</a:t>
            </a:r>
            <a:br>
              <a:rPr lang="en-US" sz="2600" dirty="0"/>
            </a:br>
            <a:r>
              <a:rPr lang="en-US" sz="2600" dirty="0"/>
              <a:t>Syntax View</a:t>
            </a:r>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2133536" y="4752007"/>
            <a:ext cx="8286075" cy="414413"/>
          </a:xfrm>
        </p:spPr>
        <p:txBody>
          <a:bodyPr vert="horz" lIns="91440" tIns="0" rIns="91440" bIns="45720" rtlCol="0" anchor="b">
            <a:normAutofit fontScale="62500" lnSpcReduction="20000"/>
          </a:bodyPr>
          <a:lstStyle/>
          <a:p>
            <a:pPr marL="0" indent="0" algn="r">
              <a:buNone/>
            </a:pPr>
            <a:r>
              <a:rPr lang="en-US" sz="1800" dirty="0"/>
              <a:t>This allows you to see what the syntax would look like, you can also right click and format into CSS/XML, or Script/JSON.</a:t>
            </a:r>
          </a:p>
        </p:txBody>
      </p:sp>
      <p:sp>
        <p:nvSpPr>
          <p:cNvPr id="127" name="Rectangle 126">
            <a:extLst>
              <a:ext uri="{FF2B5EF4-FFF2-40B4-BE49-F238E27FC236}">
                <a16:creationId xmlns:a16="http://schemas.microsoft.com/office/drawing/2014/main" id="{B6F31202-25B1-43E6-94C1-CDCAFFE33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F5A9788-FD66-4D10-AC8E-BB7816610E3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851" b="-1"/>
          <a:stretch/>
        </p:blipFill>
        <p:spPr>
          <a:xfrm>
            <a:off x="1005401" y="-1"/>
            <a:ext cx="10380133" cy="4030679"/>
          </a:xfrm>
          <a:prstGeom prst="rect">
            <a:avLst/>
          </a:prstGeom>
          <a:ln>
            <a:solidFill>
              <a:schemeClr val="accent6"/>
            </a:solidFill>
          </a:ln>
        </p:spPr>
      </p:pic>
      <p:sp>
        <p:nvSpPr>
          <p:cNvPr id="129" name="Rectangle 128">
            <a:extLst>
              <a:ext uri="{FF2B5EF4-FFF2-40B4-BE49-F238E27FC236}">
                <a16:creationId xmlns:a16="http://schemas.microsoft.com/office/drawing/2014/main" id="{588507C5-B772-411D-B50E-0C075AD25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8940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103" name="Picture 102">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05" name="Picture 104">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07" name="Rectangle 106">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9" name="Rectangle 108">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1" name="Rectangle 110">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3" name="Rectangle 112">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5" name="TextBox 114">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117" name="Rectangle 116">
            <a:extLst>
              <a:ext uri="{FF2B5EF4-FFF2-40B4-BE49-F238E27FC236}">
                <a16:creationId xmlns:a16="http://schemas.microsoft.com/office/drawing/2014/main" id="{4DA9E8CC-6C73-43E6-AF09-B4B1083BC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Picture 118">
            <a:extLst>
              <a:ext uri="{FF2B5EF4-FFF2-40B4-BE49-F238E27FC236}">
                <a16:creationId xmlns:a16="http://schemas.microsoft.com/office/drawing/2014/main" id="{C6DFF5FD-BEF9-4B06-B7C2-58C5CFC92B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21" name="Picture 120">
            <a:extLst>
              <a:ext uri="{FF2B5EF4-FFF2-40B4-BE49-F238E27FC236}">
                <a16:creationId xmlns:a16="http://schemas.microsoft.com/office/drawing/2014/main" id="{C9A18D1D-88E7-41EF-892F-C99BDEEE5E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23" name="Rectangle 122">
            <a:extLst>
              <a:ext uri="{FF2B5EF4-FFF2-40B4-BE49-F238E27FC236}">
                <a16:creationId xmlns:a16="http://schemas.microsoft.com/office/drawing/2014/main" id="{113E1A2F-E5D7-4888-BA8C-1CDDC7CE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F625649A-4F9D-4D90-8F0A-433D7A1F6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74254" y="5166421"/>
            <a:ext cx="8445357" cy="883524"/>
          </a:xfrm>
        </p:spPr>
        <p:txBody>
          <a:bodyPr vert="horz" lIns="91440" tIns="45720" rIns="91440" bIns="45720" rtlCol="0" anchor="t">
            <a:normAutofit/>
          </a:bodyPr>
          <a:lstStyle/>
          <a:p>
            <a:r>
              <a:rPr lang="en-US" sz="2600" dirty="0"/>
              <a:t>Fiddler</a:t>
            </a:r>
            <a:br>
              <a:rPr lang="en-US" sz="2600" dirty="0"/>
            </a:br>
            <a:r>
              <a:rPr lang="en-US" sz="2600" dirty="0" err="1"/>
              <a:t>WebForms</a:t>
            </a:r>
            <a:endParaRPr lang="en-US" sz="2600" dirty="0"/>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2133536" y="4021495"/>
            <a:ext cx="8286075" cy="1144926"/>
          </a:xfrm>
        </p:spPr>
        <p:txBody>
          <a:bodyPr vert="horz" lIns="91440" tIns="0" rIns="91440" bIns="45720" rtlCol="0" anchor="b">
            <a:normAutofit fontScale="70000" lnSpcReduction="20000"/>
          </a:bodyPr>
          <a:lstStyle/>
          <a:p>
            <a:r>
              <a:rPr lang="en-US" sz="1800" dirty="0"/>
              <a:t>You can see the individual parameters passed to the request in a GUI.</a:t>
            </a:r>
          </a:p>
          <a:p>
            <a:r>
              <a:rPr lang="en-US" sz="1800" dirty="0"/>
              <a:t>If you right click on the Request, you can Unlock it for Editing, which lets you change the values here.</a:t>
            </a:r>
          </a:p>
          <a:p>
            <a:r>
              <a:rPr lang="en-US" sz="1800" dirty="0"/>
              <a:t>You can then either drag the request to the “</a:t>
            </a:r>
            <a:r>
              <a:rPr lang="en-US" sz="1800" dirty="0" err="1"/>
              <a:t>AutoResponder</a:t>
            </a:r>
            <a:r>
              <a:rPr lang="en-US" sz="1800" dirty="0"/>
              <a:t>” or the “Composer” to manually send.</a:t>
            </a:r>
          </a:p>
        </p:txBody>
      </p:sp>
      <p:sp>
        <p:nvSpPr>
          <p:cNvPr id="127" name="Rectangle 126">
            <a:extLst>
              <a:ext uri="{FF2B5EF4-FFF2-40B4-BE49-F238E27FC236}">
                <a16:creationId xmlns:a16="http://schemas.microsoft.com/office/drawing/2014/main" id="{B6F31202-25B1-43E6-94C1-CDCAFFE33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588507C5-B772-411D-B50E-0C075AD25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1F786DA-0B84-44D1-80F1-6EC6C3775D7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7534" y="-12733"/>
            <a:ext cx="10402668" cy="4034227"/>
          </a:xfrm>
          <a:prstGeom prst="rect">
            <a:avLst/>
          </a:prstGeom>
        </p:spPr>
      </p:pic>
    </p:spTree>
    <p:extLst>
      <p:ext uri="{BB962C8B-B14F-4D97-AF65-F5344CB8AC3E}">
        <p14:creationId xmlns:p14="http://schemas.microsoft.com/office/powerpoint/2010/main" val="23962428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103" name="Picture 102">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05" name="Picture 104">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07" name="Rectangle 106">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9" name="Rectangle 108">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1" name="Rectangle 110">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3" name="Rectangle 112">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5" name="TextBox 114">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117" name="Rectangle 116">
            <a:extLst>
              <a:ext uri="{FF2B5EF4-FFF2-40B4-BE49-F238E27FC236}">
                <a16:creationId xmlns:a16="http://schemas.microsoft.com/office/drawing/2014/main" id="{4DA9E8CC-6C73-43E6-AF09-B4B1083BC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Picture 118">
            <a:extLst>
              <a:ext uri="{FF2B5EF4-FFF2-40B4-BE49-F238E27FC236}">
                <a16:creationId xmlns:a16="http://schemas.microsoft.com/office/drawing/2014/main" id="{C6DFF5FD-BEF9-4B06-B7C2-58C5CFC92B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21" name="Picture 120">
            <a:extLst>
              <a:ext uri="{FF2B5EF4-FFF2-40B4-BE49-F238E27FC236}">
                <a16:creationId xmlns:a16="http://schemas.microsoft.com/office/drawing/2014/main" id="{C9A18D1D-88E7-41EF-892F-C99BDEEE5E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23" name="Rectangle 122">
            <a:extLst>
              <a:ext uri="{FF2B5EF4-FFF2-40B4-BE49-F238E27FC236}">
                <a16:creationId xmlns:a16="http://schemas.microsoft.com/office/drawing/2014/main" id="{113E1A2F-E5D7-4888-BA8C-1CDDC7CE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F625649A-4F9D-4D90-8F0A-433D7A1F6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74254" y="5166421"/>
            <a:ext cx="8445357" cy="883524"/>
          </a:xfrm>
        </p:spPr>
        <p:txBody>
          <a:bodyPr vert="horz" lIns="91440" tIns="45720" rIns="91440" bIns="45720" rtlCol="0" anchor="t">
            <a:normAutofit/>
          </a:bodyPr>
          <a:lstStyle/>
          <a:p>
            <a:r>
              <a:rPr lang="en-US" sz="2600" dirty="0"/>
              <a:t>Fiddler</a:t>
            </a:r>
            <a:br>
              <a:rPr lang="en-US" sz="2600" dirty="0"/>
            </a:br>
            <a:r>
              <a:rPr lang="en-US" sz="2600" dirty="0"/>
              <a:t>RAW</a:t>
            </a:r>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2133536" y="4021495"/>
            <a:ext cx="8286075" cy="1144926"/>
          </a:xfrm>
        </p:spPr>
        <p:txBody>
          <a:bodyPr vert="horz" lIns="91440" tIns="0" rIns="91440" bIns="45720" rtlCol="0" anchor="b">
            <a:normAutofit/>
          </a:bodyPr>
          <a:lstStyle/>
          <a:p>
            <a:r>
              <a:rPr lang="en-US" sz="1800" dirty="0"/>
              <a:t>Raw let’s you see the request without any processing</a:t>
            </a:r>
          </a:p>
        </p:txBody>
      </p:sp>
      <p:sp>
        <p:nvSpPr>
          <p:cNvPr id="127" name="Rectangle 126">
            <a:extLst>
              <a:ext uri="{FF2B5EF4-FFF2-40B4-BE49-F238E27FC236}">
                <a16:creationId xmlns:a16="http://schemas.microsoft.com/office/drawing/2014/main" id="{B6F31202-25B1-43E6-94C1-CDCAFFE33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588507C5-B772-411D-B50E-0C075AD25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C82FA1-6DE0-4079-8DE6-681CFC15AB3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7533" y="-32650"/>
            <a:ext cx="10336546" cy="3748417"/>
          </a:xfrm>
          <a:prstGeom prst="rect">
            <a:avLst/>
          </a:prstGeom>
        </p:spPr>
      </p:pic>
    </p:spTree>
    <p:extLst>
      <p:ext uri="{BB962C8B-B14F-4D97-AF65-F5344CB8AC3E}">
        <p14:creationId xmlns:p14="http://schemas.microsoft.com/office/powerpoint/2010/main" val="36344204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134" name="Picture 133">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36" name="Picture 135">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38" name="Rectangle 137">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Rectangle 139">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2" name="Rectangle 141">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4" name="Rectangle 143">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6" name="TextBox 145">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148" name="Rectangle 147">
            <a:extLst>
              <a:ext uri="{FF2B5EF4-FFF2-40B4-BE49-F238E27FC236}">
                <a16:creationId xmlns:a16="http://schemas.microsoft.com/office/drawing/2014/main" id="{4DA9E8CC-6C73-43E6-AF09-B4B1083BC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a:extLst>
              <a:ext uri="{FF2B5EF4-FFF2-40B4-BE49-F238E27FC236}">
                <a16:creationId xmlns:a16="http://schemas.microsoft.com/office/drawing/2014/main" id="{C6DFF5FD-BEF9-4B06-B7C2-58C5CFC92B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52" name="Picture 151">
            <a:extLst>
              <a:ext uri="{FF2B5EF4-FFF2-40B4-BE49-F238E27FC236}">
                <a16:creationId xmlns:a16="http://schemas.microsoft.com/office/drawing/2014/main" id="{C9A18D1D-88E7-41EF-892F-C99BDEEE5E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54" name="Rectangle 153">
            <a:extLst>
              <a:ext uri="{FF2B5EF4-FFF2-40B4-BE49-F238E27FC236}">
                <a16:creationId xmlns:a16="http://schemas.microsoft.com/office/drawing/2014/main" id="{113E1A2F-E5D7-4888-BA8C-1CDDC7CE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F625649A-4F9D-4D90-8F0A-433D7A1F6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74254" y="5166421"/>
            <a:ext cx="8445357" cy="883524"/>
          </a:xfrm>
        </p:spPr>
        <p:txBody>
          <a:bodyPr vert="horz" lIns="91440" tIns="45720" rIns="91440" bIns="45720" rtlCol="0" anchor="t">
            <a:normAutofit/>
          </a:bodyPr>
          <a:lstStyle/>
          <a:p>
            <a:r>
              <a:rPr lang="en-US" sz="2600" dirty="0"/>
              <a:t>Fiddler</a:t>
            </a:r>
            <a:br>
              <a:rPr lang="en-US" sz="2600" dirty="0"/>
            </a:br>
            <a:r>
              <a:rPr lang="en-US" sz="2600" dirty="0"/>
              <a:t>JSON</a:t>
            </a:r>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2133536" y="4752007"/>
            <a:ext cx="8286075" cy="414413"/>
          </a:xfrm>
        </p:spPr>
        <p:txBody>
          <a:bodyPr vert="horz" lIns="91440" tIns="0" rIns="91440" bIns="45720" rtlCol="0" anchor="b">
            <a:normAutofit/>
          </a:bodyPr>
          <a:lstStyle/>
          <a:p>
            <a:pPr marL="0" indent="0" algn="r">
              <a:buNone/>
            </a:pPr>
            <a:r>
              <a:rPr lang="en-US" sz="1800" dirty="0"/>
              <a:t>JSON shows a formatted version of the request, if the data is in fact JSON.</a:t>
            </a:r>
          </a:p>
        </p:txBody>
      </p:sp>
      <p:sp>
        <p:nvSpPr>
          <p:cNvPr id="158" name="Rectangle 157">
            <a:extLst>
              <a:ext uri="{FF2B5EF4-FFF2-40B4-BE49-F238E27FC236}">
                <a16:creationId xmlns:a16="http://schemas.microsoft.com/office/drawing/2014/main" id="{B6F31202-25B1-43E6-94C1-CDCAFFE33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B3D5966-7E1A-42F8-918F-12C2811CF8A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6001" b="-1"/>
          <a:stretch/>
        </p:blipFill>
        <p:spPr>
          <a:xfrm>
            <a:off x="1005401" y="-1"/>
            <a:ext cx="10380133" cy="4030679"/>
          </a:xfrm>
          <a:prstGeom prst="rect">
            <a:avLst/>
          </a:prstGeom>
          <a:ln>
            <a:solidFill>
              <a:schemeClr val="accent6"/>
            </a:solidFill>
          </a:ln>
        </p:spPr>
      </p:pic>
      <p:sp>
        <p:nvSpPr>
          <p:cNvPr id="160" name="Rectangle 159">
            <a:extLst>
              <a:ext uri="{FF2B5EF4-FFF2-40B4-BE49-F238E27FC236}">
                <a16:creationId xmlns:a16="http://schemas.microsoft.com/office/drawing/2014/main" id="{588507C5-B772-411D-B50E-0C075AD25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2487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0" name="Picture 9">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TextBox 19">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2" name="Rectangle 21">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3" name="Picture 2">
            <a:extLst>
              <a:ext uri="{FF2B5EF4-FFF2-40B4-BE49-F238E27FC236}">
                <a16:creationId xmlns:a16="http://schemas.microsoft.com/office/drawing/2014/main" id="{6824DD54-014F-47F0-A1A4-E942713D2F5A}"/>
              </a:ext>
            </a:extLst>
          </p:cNvPr>
          <p:cNvPicPr>
            <a:picLocks noChangeAspect="1"/>
          </p:cNvPicPr>
          <p:nvPr/>
        </p:nvPicPr>
        <p:blipFill rotWithShape="1">
          <a:blip r:embed="rId4" cstate="email">
            <a:alphaModFix amt="35000"/>
            <a:extLst>
              <a:ext uri="{28A0092B-C50C-407E-A947-70E740481C1C}">
                <a14:useLocalDpi xmlns:a14="http://schemas.microsoft.com/office/drawing/2010/main"/>
              </a:ext>
            </a:extLst>
          </a:blip>
          <a:srcRect l="2669"/>
          <a:stretch/>
        </p:blipFill>
        <p:spPr>
          <a:xfrm>
            <a:off x="19965" y="-2"/>
            <a:ext cx="12191695" cy="6858000"/>
          </a:xfrm>
          <a:prstGeom prst="rect">
            <a:avLst/>
          </a:prstGeom>
        </p:spPr>
      </p:pic>
      <p:pic>
        <p:nvPicPr>
          <p:cNvPr id="26" name="Picture 25">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5A262867-D8EA-4D1F-B401-68F6912AC628}"/>
              </a:ext>
            </a:extLst>
          </p:cNvPr>
          <p:cNvSpPr>
            <a:spLocks noGrp="1"/>
          </p:cNvSpPr>
          <p:nvPr>
            <p:ph type="title"/>
          </p:nvPr>
        </p:nvSpPr>
        <p:spPr>
          <a:xfrm>
            <a:off x="2292053" y="3428998"/>
            <a:ext cx="7878569" cy="2623459"/>
          </a:xfrm>
        </p:spPr>
        <p:txBody>
          <a:bodyPr vert="horz" lIns="91440" tIns="45720" rIns="91440" bIns="45720" rtlCol="0" anchor="t">
            <a:normAutofit/>
          </a:bodyPr>
          <a:lstStyle/>
          <a:p>
            <a:r>
              <a:rPr lang="en-US" sz="6600" dirty="0"/>
              <a:t>6) </a:t>
            </a:r>
            <a:r>
              <a:rPr lang="en-US" sz="6600" dirty="0" err="1"/>
              <a:t>AutoResponder</a:t>
            </a:r>
            <a:endParaRPr lang="en-US" sz="6600" dirty="0"/>
          </a:p>
        </p:txBody>
      </p:sp>
      <p:sp>
        <p:nvSpPr>
          <p:cNvPr id="28" name="Rectangle 27">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20241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F25122E-BE97-4B44-AD93-108986720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20C22A5F-068F-4E3D-BDAC-4E7A8A435AE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40" name="Picture 39">
            <a:extLst>
              <a:ext uri="{FF2B5EF4-FFF2-40B4-BE49-F238E27FC236}">
                <a16:creationId xmlns:a16="http://schemas.microsoft.com/office/drawing/2014/main" id="{241D4DE1-3641-45EE-AEDD-4B511B47782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42" name="Rectangle 41">
            <a:extLst>
              <a:ext uri="{FF2B5EF4-FFF2-40B4-BE49-F238E27FC236}">
                <a16:creationId xmlns:a16="http://schemas.microsoft.com/office/drawing/2014/main" id="{2B06ADA4-4D0A-4053-B624-3F3E14DC4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91EAA3F-55C5-42C3-9A80-F392B9FB3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B8F5A2C-62AA-4A75-B5BA-5477AAC6A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69803" y="808056"/>
            <a:ext cx="8608037" cy="1077229"/>
          </a:xfrm>
        </p:spPr>
        <p:txBody>
          <a:bodyPr vert="horz" lIns="91440" tIns="45720" rIns="91440" bIns="45720" rtlCol="0">
            <a:normAutofit/>
          </a:bodyPr>
          <a:lstStyle/>
          <a:p>
            <a:pPr algn="l"/>
            <a:r>
              <a:rPr lang="en-US"/>
              <a:t>Fiddler</a:t>
            </a:r>
            <a:br>
              <a:rPr lang="en-US"/>
            </a:br>
            <a:r>
              <a:rPr lang="en-US"/>
              <a:t>Headers</a:t>
            </a:r>
          </a:p>
        </p:txBody>
      </p:sp>
      <p:pic>
        <p:nvPicPr>
          <p:cNvPr id="8" name="Picture 7">
            <a:extLst>
              <a:ext uri="{FF2B5EF4-FFF2-40B4-BE49-F238E27FC236}">
                <a16:creationId xmlns:a16="http://schemas.microsoft.com/office/drawing/2014/main" id="{78507183-BE66-40D1-A675-04882F4A74C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838" y="2599163"/>
            <a:ext cx="2753958" cy="2096204"/>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26" name="Picture 25">
            <a:extLst>
              <a:ext uri="{FF2B5EF4-FFF2-40B4-BE49-F238E27FC236}">
                <a16:creationId xmlns:a16="http://schemas.microsoft.com/office/drawing/2014/main" id="{686B54F6-83AC-47CE-96C8-DA178789FFC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79733" y="2343968"/>
            <a:ext cx="2872275" cy="386903"/>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27" name="Picture 26">
            <a:extLst>
              <a:ext uri="{FF2B5EF4-FFF2-40B4-BE49-F238E27FC236}">
                <a16:creationId xmlns:a16="http://schemas.microsoft.com/office/drawing/2014/main" id="{3355F184-2737-4B2C-A68A-1D38D15ED1EF}"/>
              </a:ext>
            </a:extLst>
          </p:cNvPr>
          <p:cNvPicPr>
            <a:picLocks noChangeAspect="1"/>
          </p:cNvPicPr>
          <p:nvPr/>
        </p:nvPicPr>
        <p:blipFill>
          <a:blip r:embed="rId7"/>
          <a:stretch>
            <a:fillRect/>
          </a:stretch>
        </p:blipFill>
        <p:spPr>
          <a:xfrm>
            <a:off x="4697589" y="4573169"/>
            <a:ext cx="2812964" cy="1307646"/>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48" name="Rectangle 47">
            <a:extLst>
              <a:ext uri="{FF2B5EF4-FFF2-40B4-BE49-F238E27FC236}">
                <a16:creationId xmlns:a16="http://schemas.microsoft.com/office/drawing/2014/main" id="{43F8EFF5-8969-4FC7-9542-756CF6A3D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Content Placeholder 2">
            <a:extLst>
              <a:ext uri="{FF2B5EF4-FFF2-40B4-BE49-F238E27FC236}">
                <a16:creationId xmlns:a16="http://schemas.microsoft.com/office/drawing/2014/main" id="{68AA2DF7-1287-45A1-8422-51915CAC05E5}"/>
              </a:ext>
            </a:extLst>
          </p:cNvPr>
          <p:cNvGraphicFramePr>
            <a:graphicFrameLocks noGrp="1"/>
          </p:cNvGraphicFramePr>
          <p:nvPr>
            <p:ph idx="1"/>
            <p:extLst>
              <p:ext uri="{D42A27DB-BD31-4B8C-83A1-F6EECF244321}">
                <p14:modId xmlns:p14="http://schemas.microsoft.com/office/powerpoint/2010/main" val="610389399"/>
              </p:ext>
            </p:extLst>
          </p:nvPr>
        </p:nvGraphicFramePr>
        <p:xfrm>
          <a:off x="7554140" y="2052116"/>
          <a:ext cx="3022022" cy="39978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8684656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37" name="Picture 36">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39" name="Rectangle 38">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TextBox 46">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9" name="Rectangle 48">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4" name="Picture 3">
            <a:extLst>
              <a:ext uri="{FF2B5EF4-FFF2-40B4-BE49-F238E27FC236}">
                <a16:creationId xmlns:a16="http://schemas.microsoft.com/office/drawing/2014/main" id="{5F7E6A96-58DE-4851-B30D-2713497B3B62}"/>
              </a:ext>
            </a:extLst>
          </p:cNvPr>
          <p:cNvPicPr>
            <a:picLocks noChangeAspect="1"/>
          </p:cNvPicPr>
          <p:nvPr/>
        </p:nvPicPr>
        <p:blipFill rotWithShape="1">
          <a:blip r:embed="rId4" cstate="email">
            <a:alphaModFix amt="35000"/>
            <a:extLst>
              <a:ext uri="{28A0092B-C50C-407E-A947-70E740481C1C}">
                <a14:useLocalDpi xmlns:a14="http://schemas.microsoft.com/office/drawing/2010/main"/>
              </a:ext>
            </a:extLst>
          </a:blip>
          <a:srcRect r="3114" b="1"/>
          <a:stretch/>
        </p:blipFill>
        <p:spPr>
          <a:xfrm>
            <a:off x="19965" y="-2"/>
            <a:ext cx="12191695" cy="6858000"/>
          </a:xfrm>
          <a:prstGeom prst="rect">
            <a:avLst/>
          </a:prstGeom>
        </p:spPr>
      </p:pic>
      <p:pic>
        <p:nvPicPr>
          <p:cNvPr id="53" name="Picture 52">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5A262867-D8EA-4D1F-B401-68F6912AC628}"/>
              </a:ext>
            </a:extLst>
          </p:cNvPr>
          <p:cNvSpPr>
            <a:spLocks noGrp="1"/>
          </p:cNvSpPr>
          <p:nvPr>
            <p:ph type="title"/>
          </p:nvPr>
        </p:nvSpPr>
        <p:spPr>
          <a:xfrm>
            <a:off x="2292054" y="3428998"/>
            <a:ext cx="5816024" cy="2623459"/>
          </a:xfrm>
        </p:spPr>
        <p:txBody>
          <a:bodyPr vert="horz" lIns="91440" tIns="45720" rIns="91440" bIns="45720" rtlCol="0" anchor="t">
            <a:normAutofit/>
          </a:bodyPr>
          <a:lstStyle/>
          <a:p>
            <a:r>
              <a:rPr lang="en-US" sz="6600" dirty="0"/>
              <a:t>7) Composer</a:t>
            </a:r>
          </a:p>
        </p:txBody>
      </p:sp>
      <p:sp>
        <p:nvSpPr>
          <p:cNvPr id="55" name="Rectangle 54">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859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55" name="Picture 54">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57" name="Rectangle 56">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 name="Rectangle 58">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Rectangle 60">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 name="TextBox 64">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67" name="Rectangle 66">
            <a:extLst>
              <a:ext uri="{FF2B5EF4-FFF2-40B4-BE49-F238E27FC236}">
                <a16:creationId xmlns:a16="http://schemas.microsoft.com/office/drawing/2014/main" id="{847489EB-355C-4170-8C70-5CDD42EFD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a:extLst>
              <a:ext uri="{FF2B5EF4-FFF2-40B4-BE49-F238E27FC236}">
                <a16:creationId xmlns:a16="http://schemas.microsoft.com/office/drawing/2014/main" id="{521CC0F3-7B68-4C9C-999A-74F8925C33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71" name="Picture 70">
            <a:extLst>
              <a:ext uri="{FF2B5EF4-FFF2-40B4-BE49-F238E27FC236}">
                <a16:creationId xmlns:a16="http://schemas.microsoft.com/office/drawing/2014/main" id="{3EB18ECF-1C11-48BB-8C2B-DC5532A906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73" name="Rectangle 72">
            <a:extLst>
              <a:ext uri="{FF2B5EF4-FFF2-40B4-BE49-F238E27FC236}">
                <a16:creationId xmlns:a16="http://schemas.microsoft.com/office/drawing/2014/main" id="{D8887E40-5A0B-4897-80F0-0BAFAAB61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2E3B1B6-DAAA-408B-A99C-2A7EE0409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7A72B882-D016-4849-AF04-88E39D13A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76398" y="5166420"/>
            <a:ext cx="8440564" cy="1045052"/>
          </a:xfrm>
        </p:spPr>
        <p:txBody>
          <a:bodyPr vert="horz" lIns="91440" tIns="45720" rIns="91440" bIns="45720" rtlCol="0" anchor="t">
            <a:normAutofit/>
          </a:bodyPr>
          <a:lstStyle/>
          <a:p>
            <a:r>
              <a:rPr lang="en-US" dirty="0"/>
              <a:t>Fiddler</a:t>
            </a:r>
            <a:br>
              <a:rPr lang="en-US" dirty="0"/>
            </a:br>
            <a:r>
              <a:rPr lang="en-US" sz="2800" dirty="0"/>
              <a:t>Composer</a:t>
            </a:r>
            <a:endParaRPr lang="en-US" dirty="0"/>
          </a:p>
        </p:txBody>
      </p:sp>
      <p:sp>
        <p:nvSpPr>
          <p:cNvPr id="79" name="Rectangle 78">
            <a:extLst>
              <a:ext uri="{FF2B5EF4-FFF2-40B4-BE49-F238E27FC236}">
                <a16:creationId xmlns:a16="http://schemas.microsoft.com/office/drawing/2014/main" id="{41FF9E96-6955-4599-A2D0-1FF57939C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0531" y="647188"/>
            <a:ext cx="9091538" cy="32972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14307A6-E7A5-40E3-9939-94962C1384F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60170" y="1112414"/>
            <a:ext cx="8460166" cy="2368846"/>
          </a:xfrm>
          <a:prstGeom prst="rect">
            <a:avLst/>
          </a:prstGeom>
          <a:ln>
            <a:noFill/>
          </a:ln>
        </p:spPr>
      </p:pic>
      <p:sp>
        <p:nvSpPr>
          <p:cNvPr id="81" name="Rectangle 80">
            <a:extLst>
              <a:ext uri="{FF2B5EF4-FFF2-40B4-BE49-F238E27FC236}">
                <a16:creationId xmlns:a16="http://schemas.microsoft.com/office/drawing/2014/main" id="{A15CFF31-2A56-4E24-9263-DC4342144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2966" y="888935"/>
            <a:ext cx="8613076" cy="281854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F8907EB-52AA-4516-BC6A-7861CE077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2">
            <a:extLst>
              <a:ext uri="{FF2B5EF4-FFF2-40B4-BE49-F238E27FC236}">
                <a16:creationId xmlns:a16="http://schemas.microsoft.com/office/drawing/2014/main" id="{0A26FCF9-487A-4E17-8259-5763CED629D9}"/>
              </a:ext>
            </a:extLst>
          </p:cNvPr>
          <p:cNvSpPr>
            <a:spLocks noGrp="1"/>
          </p:cNvSpPr>
          <p:nvPr>
            <p:ph idx="1"/>
          </p:nvPr>
        </p:nvSpPr>
        <p:spPr>
          <a:xfrm>
            <a:off x="2189024" y="4167910"/>
            <a:ext cx="8286075" cy="709323"/>
          </a:xfrm>
        </p:spPr>
        <p:txBody>
          <a:bodyPr vert="horz" lIns="91440" tIns="0" rIns="91440" bIns="45720" rtlCol="0" anchor="b">
            <a:normAutofit/>
          </a:bodyPr>
          <a:lstStyle/>
          <a:p>
            <a:pPr marL="0" indent="0" algn="r">
              <a:buNone/>
            </a:pPr>
            <a:r>
              <a:rPr lang="en-US" sz="1800" dirty="0"/>
              <a:t>The Parsed Tab allows you to execute a request again, just drag and drop one onto the tab.</a:t>
            </a:r>
          </a:p>
        </p:txBody>
      </p:sp>
    </p:spTree>
    <p:extLst>
      <p:ext uri="{BB962C8B-B14F-4D97-AF65-F5344CB8AC3E}">
        <p14:creationId xmlns:p14="http://schemas.microsoft.com/office/powerpoint/2010/main" val="11484446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90" name="Picture 89">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92" name="Rectangle 91">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4" name="Rectangle 93">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6" name="Rectangle 95">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8" name="Rectangle 97">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TextBox 99">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102" name="Rectangle 101">
            <a:extLst>
              <a:ext uri="{FF2B5EF4-FFF2-40B4-BE49-F238E27FC236}">
                <a16:creationId xmlns:a16="http://schemas.microsoft.com/office/drawing/2014/main" id="{847489EB-355C-4170-8C70-5CDD42EFD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521CC0F3-7B68-4C9C-999A-74F8925C33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06" name="Picture 105">
            <a:extLst>
              <a:ext uri="{FF2B5EF4-FFF2-40B4-BE49-F238E27FC236}">
                <a16:creationId xmlns:a16="http://schemas.microsoft.com/office/drawing/2014/main" id="{3EB18ECF-1C11-48BB-8C2B-DC5532A906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08" name="Rectangle 107">
            <a:extLst>
              <a:ext uri="{FF2B5EF4-FFF2-40B4-BE49-F238E27FC236}">
                <a16:creationId xmlns:a16="http://schemas.microsoft.com/office/drawing/2014/main" id="{D8887E40-5A0B-4897-80F0-0BAFAAB61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92E3B1B6-DAAA-408B-A99C-2A7EE0409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7A72B882-D016-4849-AF04-88E39D13A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76398" y="5166420"/>
            <a:ext cx="8440564" cy="1045052"/>
          </a:xfrm>
        </p:spPr>
        <p:txBody>
          <a:bodyPr vert="horz" lIns="91440" tIns="45720" rIns="91440" bIns="45720" rtlCol="0" anchor="t">
            <a:normAutofit/>
          </a:bodyPr>
          <a:lstStyle/>
          <a:p>
            <a:r>
              <a:rPr lang="en-US" dirty="0"/>
              <a:t>Fiddler</a:t>
            </a:r>
            <a:br>
              <a:rPr lang="en-US" dirty="0"/>
            </a:br>
            <a:r>
              <a:rPr lang="en-US" dirty="0"/>
              <a:t>Composer</a:t>
            </a:r>
          </a:p>
        </p:txBody>
      </p:sp>
      <p:sp>
        <p:nvSpPr>
          <p:cNvPr id="32" name="Content Placeholder 2">
            <a:extLst>
              <a:ext uri="{FF2B5EF4-FFF2-40B4-BE49-F238E27FC236}">
                <a16:creationId xmlns:a16="http://schemas.microsoft.com/office/drawing/2014/main" id="{0A26FCF9-487A-4E17-8259-5763CED629D9}"/>
              </a:ext>
            </a:extLst>
          </p:cNvPr>
          <p:cNvSpPr>
            <a:spLocks noGrp="1"/>
          </p:cNvSpPr>
          <p:nvPr>
            <p:ph idx="1"/>
          </p:nvPr>
        </p:nvSpPr>
        <p:spPr>
          <a:xfrm>
            <a:off x="2124907" y="4118651"/>
            <a:ext cx="8292055" cy="1045051"/>
          </a:xfrm>
        </p:spPr>
        <p:txBody>
          <a:bodyPr vert="horz" lIns="91440" tIns="0" rIns="91440" bIns="45720" rtlCol="0" anchor="b">
            <a:normAutofit/>
          </a:bodyPr>
          <a:lstStyle/>
          <a:p>
            <a:pPr marL="0" indent="0" algn="r">
              <a:lnSpc>
                <a:spcPct val="110000"/>
              </a:lnSpc>
              <a:buNone/>
            </a:pPr>
            <a:r>
              <a:rPr lang="en-US" sz="1500" dirty="0"/>
              <a:t>The Raw Tab creates a request out of a standard HTTP Request that you can craft yourself or copy/paste from another application.</a:t>
            </a:r>
          </a:p>
        </p:txBody>
      </p:sp>
      <p:sp>
        <p:nvSpPr>
          <p:cNvPr id="114" name="Rectangle 113">
            <a:extLst>
              <a:ext uri="{FF2B5EF4-FFF2-40B4-BE49-F238E27FC236}">
                <a16:creationId xmlns:a16="http://schemas.microsoft.com/office/drawing/2014/main" id="{41FF9E96-6955-4599-A2D0-1FF57939C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0531" y="647188"/>
            <a:ext cx="9091538" cy="32972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4965B9A-A7E3-40E1-BF3F-97E881A0B0E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60170" y="1144140"/>
            <a:ext cx="8460166" cy="2305395"/>
          </a:xfrm>
          <a:prstGeom prst="rect">
            <a:avLst/>
          </a:prstGeom>
          <a:ln>
            <a:noFill/>
          </a:ln>
        </p:spPr>
      </p:pic>
      <p:sp>
        <p:nvSpPr>
          <p:cNvPr id="116" name="Rectangle 115">
            <a:extLst>
              <a:ext uri="{FF2B5EF4-FFF2-40B4-BE49-F238E27FC236}">
                <a16:creationId xmlns:a16="http://schemas.microsoft.com/office/drawing/2014/main" id="{A15CFF31-2A56-4E24-9263-DC4342144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2966" y="888935"/>
            <a:ext cx="8613076" cy="281854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8F8907EB-52AA-4516-BC6A-7861CE077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9509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useBgFill="1">
        <p:nvSpPr>
          <p:cNvPr id="123" name="Rectangle 122">
            <a:extLst>
              <a:ext uri="{FF2B5EF4-FFF2-40B4-BE49-F238E27FC236}">
                <a16:creationId xmlns:a16="http://schemas.microsoft.com/office/drawing/2014/main" id="{26C05E93-9EA7-4035-A9CB-856957F54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Picture 124">
            <a:extLst>
              <a:ext uri="{FF2B5EF4-FFF2-40B4-BE49-F238E27FC236}">
                <a16:creationId xmlns:a16="http://schemas.microsoft.com/office/drawing/2014/main" id="{DF8CC278-7FC1-473F-9200-5ECE81A2B6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27" name="Picture 126">
            <a:extLst>
              <a:ext uri="{FF2B5EF4-FFF2-40B4-BE49-F238E27FC236}">
                <a16:creationId xmlns:a16="http://schemas.microsoft.com/office/drawing/2014/main" id="{03CDAA77-E643-4455-8F0D-C3D925B2E1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29" name="Rectangle 128">
            <a:extLst>
              <a:ext uri="{FF2B5EF4-FFF2-40B4-BE49-F238E27FC236}">
                <a16:creationId xmlns:a16="http://schemas.microsoft.com/office/drawing/2014/main" id="{D2B2654F-3E68-44D7-A592-E8D6FCF72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617A8F27-4D42-4E93-9612-A76626E49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174F09F6-99F4-44FC-8E9E-DB0D7210B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69804" y="808056"/>
            <a:ext cx="3640828" cy="1077229"/>
          </a:xfrm>
        </p:spPr>
        <p:txBody>
          <a:bodyPr vert="horz" lIns="91440" tIns="45720" rIns="91440" bIns="45720" rtlCol="0">
            <a:normAutofit/>
          </a:bodyPr>
          <a:lstStyle/>
          <a:p>
            <a:pPr algn="l"/>
            <a:r>
              <a:rPr lang="en-US" dirty="0"/>
              <a:t>Fiddler</a:t>
            </a:r>
            <a:br>
              <a:rPr lang="en-US" dirty="0"/>
            </a:br>
            <a:r>
              <a:rPr lang="en-US" dirty="0"/>
              <a:t>Composer</a:t>
            </a:r>
          </a:p>
        </p:txBody>
      </p:sp>
      <p:sp>
        <p:nvSpPr>
          <p:cNvPr id="32" name="Content Placeholder 2">
            <a:extLst>
              <a:ext uri="{FF2B5EF4-FFF2-40B4-BE49-F238E27FC236}">
                <a16:creationId xmlns:a16="http://schemas.microsoft.com/office/drawing/2014/main" id="{0A26FCF9-487A-4E17-8259-5763CED629D9}"/>
              </a:ext>
            </a:extLst>
          </p:cNvPr>
          <p:cNvSpPr>
            <a:spLocks noGrp="1"/>
          </p:cNvSpPr>
          <p:nvPr>
            <p:ph idx="1"/>
          </p:nvPr>
        </p:nvSpPr>
        <p:spPr>
          <a:xfrm>
            <a:off x="1005401" y="2052116"/>
            <a:ext cx="5335527" cy="3997828"/>
          </a:xfrm>
        </p:spPr>
        <p:txBody>
          <a:bodyPr vert="horz" lIns="91440" tIns="0" rIns="91440" bIns="45720" rtlCol="0">
            <a:normAutofit/>
          </a:bodyPr>
          <a:lstStyle/>
          <a:p>
            <a:r>
              <a:rPr lang="en-US" sz="1800" dirty="0"/>
              <a:t>The Scratch Pad tab allows you to execute a selection of Requests.</a:t>
            </a:r>
          </a:p>
          <a:p>
            <a:r>
              <a:rPr lang="en-US" sz="1800" dirty="0"/>
              <a:t>This is handy for working with multiple requests at once.</a:t>
            </a:r>
          </a:p>
        </p:txBody>
      </p:sp>
      <p:sp>
        <p:nvSpPr>
          <p:cNvPr id="135" name="Rectangle 134">
            <a:extLst>
              <a:ext uri="{FF2B5EF4-FFF2-40B4-BE49-F238E27FC236}">
                <a16:creationId xmlns:a16="http://schemas.microsoft.com/office/drawing/2014/main" id="{07EC6488-1B26-4241-805F-E9A6AE383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206" y="641225"/>
            <a:ext cx="4330179" cy="55702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AFBB476-2EC7-4BF8-8693-8383D1A0D5F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60325" y="1562100"/>
            <a:ext cx="3840578" cy="3800475"/>
          </a:xfrm>
          <a:prstGeom prst="rect">
            <a:avLst/>
          </a:prstGeom>
          <a:ln>
            <a:noFill/>
          </a:ln>
        </p:spPr>
      </p:pic>
      <p:sp>
        <p:nvSpPr>
          <p:cNvPr id="137" name="Rectangle 136">
            <a:extLst>
              <a:ext uri="{FF2B5EF4-FFF2-40B4-BE49-F238E27FC236}">
                <a16:creationId xmlns:a16="http://schemas.microsoft.com/office/drawing/2014/main" id="{02FB948A-2BB9-4C6C-AF1B-65585E5C3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0325" y="887362"/>
            <a:ext cx="3840578" cy="5072946"/>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83DDA0DD-CBE7-4893-827C-CC376A232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402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97B08B2-0DA5-4B7F-A47D-5C15ECFB0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19C770FC-6D2D-4B73-8219-CFEB0B146F7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33" name="Picture 32">
            <a:extLst>
              <a:ext uri="{FF2B5EF4-FFF2-40B4-BE49-F238E27FC236}">
                <a16:creationId xmlns:a16="http://schemas.microsoft.com/office/drawing/2014/main" id="{2DD31FDA-BCB5-4B8D-8FB8-8CCF019C9F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35" name="Rectangle 34">
            <a:extLst>
              <a:ext uri="{FF2B5EF4-FFF2-40B4-BE49-F238E27FC236}">
                <a16:creationId xmlns:a16="http://schemas.microsoft.com/office/drawing/2014/main" id="{590A298A-601D-412F-9A93-09DCA9DBE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474A3CD-596C-4FAC-8913-C98848CD23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6A99299-7151-43AF-94CF-2ADA8412B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5" y="0"/>
            <a:ext cx="4431479"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74738" y="808056"/>
            <a:ext cx="2659944" cy="1225532"/>
          </a:xfrm>
        </p:spPr>
        <p:txBody>
          <a:bodyPr>
            <a:normAutofit/>
          </a:bodyPr>
          <a:lstStyle/>
          <a:p>
            <a:pPr algn="l"/>
            <a:r>
              <a:rPr lang="en-CA" sz="2000" dirty="0"/>
              <a:t>Wireshark</a:t>
            </a:r>
            <a:br>
              <a:rPr lang="en-CA" sz="2000" dirty="0"/>
            </a:br>
            <a:r>
              <a:rPr lang="en-CA" sz="2000" dirty="0"/>
              <a:t>A Sample Capture</a:t>
            </a:r>
            <a:br>
              <a:rPr lang="en-CA" sz="2000" dirty="0"/>
            </a:br>
            <a:r>
              <a:rPr lang="en-CA" sz="1800" dirty="0"/>
              <a:t>Searching for Text</a:t>
            </a:r>
          </a:p>
        </p:txBody>
      </p:sp>
      <p:sp>
        <p:nvSpPr>
          <p:cNvPr id="3" name="Content Placeholder 2">
            <a:extLst>
              <a:ext uri="{FF2B5EF4-FFF2-40B4-BE49-F238E27FC236}">
                <a16:creationId xmlns:a16="http://schemas.microsoft.com/office/drawing/2014/main" id="{EF995723-33F4-4F42-B3DA-21BA3A5549B7}"/>
              </a:ext>
            </a:extLst>
          </p:cNvPr>
          <p:cNvSpPr>
            <a:spLocks noGrp="1"/>
          </p:cNvSpPr>
          <p:nvPr>
            <p:ph idx="1"/>
          </p:nvPr>
        </p:nvSpPr>
        <p:spPr>
          <a:xfrm>
            <a:off x="1051122" y="2102484"/>
            <a:ext cx="4339046" cy="3878243"/>
          </a:xfrm>
        </p:spPr>
        <p:txBody>
          <a:bodyPr>
            <a:normAutofit/>
          </a:bodyPr>
          <a:lstStyle/>
          <a:p>
            <a:r>
              <a:rPr lang="en-CA" sz="1600" dirty="0"/>
              <a:t>If you are looking for a particular string, you can filter out packets by this filter:</a:t>
            </a:r>
          </a:p>
          <a:p>
            <a:pPr marL="0" indent="0">
              <a:buNone/>
            </a:pPr>
            <a:r>
              <a:rPr lang="en-CA" sz="1600" i="1" dirty="0"/>
              <a:t>frame contains text</a:t>
            </a:r>
          </a:p>
          <a:p>
            <a:r>
              <a:rPr lang="en-CA" sz="1600" dirty="0"/>
              <a:t>Here’s an example of searching for packets that contain ca.yahoo.com</a:t>
            </a:r>
            <a:endParaRPr lang="en-CA" sz="1600" i="1" dirty="0"/>
          </a:p>
        </p:txBody>
      </p:sp>
      <p:sp>
        <p:nvSpPr>
          <p:cNvPr id="41" name="Rectangle 40">
            <a:extLst>
              <a:ext uri="{FF2B5EF4-FFF2-40B4-BE49-F238E27FC236}">
                <a16:creationId xmlns:a16="http://schemas.microsoft.com/office/drawing/2014/main" id="{09BB4655-F250-4A6F-9526-13AFF6118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3755"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03303A5F-0149-47D7-B584-30A1AFF0C38B}"/>
              </a:ext>
            </a:extLst>
          </p:cNvPr>
          <p:cNvPicPr>
            <a:picLocks noChangeAspect="1"/>
          </p:cNvPicPr>
          <p:nvPr/>
        </p:nvPicPr>
        <p:blipFill>
          <a:blip r:embed="rId5"/>
          <a:stretch>
            <a:fillRect/>
          </a:stretch>
        </p:blipFill>
        <p:spPr>
          <a:xfrm>
            <a:off x="5433756" y="647126"/>
            <a:ext cx="11603200" cy="5402817"/>
          </a:xfrm>
          <a:prstGeom prst="rect">
            <a:avLst/>
          </a:prstGeom>
          <a:ln w="12700">
            <a:noFill/>
          </a:ln>
        </p:spPr>
      </p:pic>
      <p:sp>
        <p:nvSpPr>
          <p:cNvPr id="5" name="Rectangle: Rounded Corners 4">
            <a:extLst>
              <a:ext uri="{FF2B5EF4-FFF2-40B4-BE49-F238E27FC236}">
                <a16:creationId xmlns:a16="http://schemas.microsoft.com/office/drawing/2014/main" id="{3946B892-C9A3-4F7F-8DAF-A9121CE55C94}"/>
              </a:ext>
            </a:extLst>
          </p:cNvPr>
          <p:cNvSpPr/>
          <p:nvPr/>
        </p:nvSpPr>
        <p:spPr>
          <a:xfrm>
            <a:off x="10591800" y="5440680"/>
            <a:ext cx="1570635" cy="609263"/>
          </a:xfrm>
          <a:prstGeom prst="roundRect">
            <a:avLst/>
          </a:prstGeom>
          <a:gradFill>
            <a:gsLst>
              <a:gs pos="0">
                <a:schemeClr val="accent1">
                  <a:tint val="48000"/>
                  <a:alpha val="88000"/>
                  <a:satMod val="105000"/>
                  <a:lumMod val="110000"/>
                </a:schemeClr>
              </a:gs>
              <a:gs pos="100000">
                <a:schemeClr val="accent1">
                  <a:tint val="78000"/>
                  <a:satMod val="109000"/>
                  <a:lumMod val="100000"/>
                  <a:alpha val="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31831919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useBgFill="1">
        <p:nvSpPr>
          <p:cNvPr id="144" name="Rectangle 143">
            <a:extLst>
              <a:ext uri="{FF2B5EF4-FFF2-40B4-BE49-F238E27FC236}">
                <a16:creationId xmlns:a16="http://schemas.microsoft.com/office/drawing/2014/main" id="{8BEDFD2F-1480-498D-9A62-BA55B14A3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6" name="Picture 145">
            <a:extLst>
              <a:ext uri="{FF2B5EF4-FFF2-40B4-BE49-F238E27FC236}">
                <a16:creationId xmlns:a16="http://schemas.microsoft.com/office/drawing/2014/main" id="{52D381FB-9400-4C85-9074-8D2C4A88D8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48" name="Picture 147">
            <a:extLst>
              <a:ext uri="{FF2B5EF4-FFF2-40B4-BE49-F238E27FC236}">
                <a16:creationId xmlns:a16="http://schemas.microsoft.com/office/drawing/2014/main" id="{048C39C2-D375-4197-8882-9EBD58C853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50" name="Rectangle 149">
            <a:extLst>
              <a:ext uri="{FF2B5EF4-FFF2-40B4-BE49-F238E27FC236}">
                <a16:creationId xmlns:a16="http://schemas.microsoft.com/office/drawing/2014/main" id="{C306EEC9-6E83-4555-A9D3-7910ED27B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186F7B80-3B04-4C72-BA77-E34EF7FAC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4D1AC6C6-FE68-4B13-BFCF-D0E8B3D81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64445" y="808056"/>
            <a:ext cx="2668106" cy="1077229"/>
          </a:xfrm>
        </p:spPr>
        <p:txBody>
          <a:bodyPr vert="horz" lIns="91440" tIns="45720" rIns="91440" bIns="45720" rtlCol="0">
            <a:normAutofit/>
          </a:bodyPr>
          <a:lstStyle/>
          <a:p>
            <a:pPr algn="l"/>
            <a:r>
              <a:rPr lang="en-US" sz="2800"/>
              <a:t>Fiddler</a:t>
            </a:r>
            <a:br>
              <a:rPr lang="en-US" sz="2800"/>
            </a:br>
            <a:r>
              <a:rPr lang="en-US" sz="2800"/>
              <a:t>Composer</a:t>
            </a:r>
          </a:p>
        </p:txBody>
      </p:sp>
      <p:sp>
        <p:nvSpPr>
          <p:cNvPr id="32" name="Content Placeholder 2">
            <a:extLst>
              <a:ext uri="{FF2B5EF4-FFF2-40B4-BE49-F238E27FC236}">
                <a16:creationId xmlns:a16="http://schemas.microsoft.com/office/drawing/2014/main" id="{0A26FCF9-487A-4E17-8259-5763CED629D9}"/>
              </a:ext>
            </a:extLst>
          </p:cNvPr>
          <p:cNvSpPr>
            <a:spLocks noGrp="1"/>
          </p:cNvSpPr>
          <p:nvPr>
            <p:ph idx="1"/>
          </p:nvPr>
        </p:nvSpPr>
        <p:spPr>
          <a:xfrm>
            <a:off x="1964444" y="2052116"/>
            <a:ext cx="2664217" cy="3997828"/>
          </a:xfrm>
        </p:spPr>
        <p:txBody>
          <a:bodyPr vert="horz" lIns="91440" tIns="0" rIns="91440" bIns="45720" rtlCol="0">
            <a:normAutofit/>
          </a:bodyPr>
          <a:lstStyle/>
          <a:p>
            <a:r>
              <a:rPr lang="en-US" sz="1600" dirty="0"/>
              <a:t>The Options tab enables and disables some features.</a:t>
            </a:r>
          </a:p>
          <a:p>
            <a:r>
              <a:rPr lang="en-US" sz="1600" dirty="0"/>
              <a:t>Fix Content-Length header is great because it automatically calculates the content length if you’ve modified anything.</a:t>
            </a:r>
          </a:p>
        </p:txBody>
      </p:sp>
      <p:sp>
        <p:nvSpPr>
          <p:cNvPr id="156" name="Rectangle 155">
            <a:extLst>
              <a:ext uri="{FF2B5EF4-FFF2-40B4-BE49-F238E27FC236}">
                <a16:creationId xmlns:a16="http://schemas.microsoft.com/office/drawing/2014/main" id="{7E2C0214-1438-4F5F-8BB7-847D7B2B3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151" y="0"/>
            <a:ext cx="595084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E50D3DA-FEE0-4507-9099-0113D9E1841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56053" y="2195556"/>
            <a:ext cx="5303975" cy="2466347"/>
          </a:xfrm>
          <a:prstGeom prst="rect">
            <a:avLst/>
          </a:prstGeom>
          <a:ln w="12700">
            <a:noFill/>
          </a:ln>
        </p:spPr>
      </p:pic>
      <p:sp>
        <p:nvSpPr>
          <p:cNvPr id="158" name="Rectangle 157">
            <a:extLst>
              <a:ext uri="{FF2B5EF4-FFF2-40B4-BE49-F238E27FC236}">
                <a16:creationId xmlns:a16="http://schemas.microsoft.com/office/drawing/2014/main" id="{41CFFB3C-DBCC-498B-B635-CD1FA730D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6044" y="240175"/>
            <a:ext cx="5461080" cy="637183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7BB289EA-43E0-4FC3-A38C-8168D8F18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54447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37" name="Picture 36">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39" name="Rectangle 38">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TextBox 46">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9" name="Rectangle 48">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4" name="Picture 3">
            <a:extLst>
              <a:ext uri="{FF2B5EF4-FFF2-40B4-BE49-F238E27FC236}">
                <a16:creationId xmlns:a16="http://schemas.microsoft.com/office/drawing/2014/main" id="{5F7E6A96-58DE-4851-B30D-2713497B3B62}"/>
              </a:ext>
            </a:extLst>
          </p:cNvPr>
          <p:cNvPicPr>
            <a:picLocks noChangeAspect="1"/>
          </p:cNvPicPr>
          <p:nvPr/>
        </p:nvPicPr>
        <p:blipFill rotWithShape="1">
          <a:blip r:embed="rId4" cstate="email">
            <a:alphaModFix amt="35000"/>
            <a:extLst>
              <a:ext uri="{28A0092B-C50C-407E-A947-70E740481C1C}">
                <a14:useLocalDpi xmlns:a14="http://schemas.microsoft.com/office/drawing/2010/main"/>
              </a:ext>
            </a:extLst>
          </a:blip>
          <a:srcRect r="3114" b="1"/>
          <a:stretch/>
        </p:blipFill>
        <p:spPr>
          <a:xfrm>
            <a:off x="19965" y="-2"/>
            <a:ext cx="12191695" cy="6858000"/>
          </a:xfrm>
          <a:prstGeom prst="rect">
            <a:avLst/>
          </a:prstGeom>
        </p:spPr>
      </p:pic>
      <p:pic>
        <p:nvPicPr>
          <p:cNvPr id="53" name="Picture 52">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5A262867-D8EA-4D1F-B401-68F6912AC628}"/>
              </a:ext>
            </a:extLst>
          </p:cNvPr>
          <p:cNvSpPr>
            <a:spLocks noGrp="1"/>
          </p:cNvSpPr>
          <p:nvPr>
            <p:ph type="title"/>
          </p:nvPr>
        </p:nvSpPr>
        <p:spPr>
          <a:xfrm>
            <a:off x="2292054" y="3428998"/>
            <a:ext cx="5816024" cy="2623459"/>
          </a:xfrm>
        </p:spPr>
        <p:txBody>
          <a:bodyPr vert="horz" lIns="91440" tIns="45720" rIns="91440" bIns="45720" rtlCol="0" anchor="t">
            <a:normAutofit/>
          </a:bodyPr>
          <a:lstStyle/>
          <a:p>
            <a:r>
              <a:rPr lang="en-US" sz="6600" dirty="0"/>
              <a:t>8) Timeline</a:t>
            </a:r>
          </a:p>
        </p:txBody>
      </p:sp>
      <p:sp>
        <p:nvSpPr>
          <p:cNvPr id="55" name="Rectangle 54">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7449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120" name="Picture 87">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21" name="Picture 89">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22" name="Rectangle 91">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3" name="Rectangle 93">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4" name="Rectangle 95">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5" name="Rectangle 97">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6" name="TextBox 99">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127" name="Rectangle 101">
            <a:extLst>
              <a:ext uri="{FF2B5EF4-FFF2-40B4-BE49-F238E27FC236}">
                <a16:creationId xmlns:a16="http://schemas.microsoft.com/office/drawing/2014/main" id="{4DA9E8CC-6C73-43E6-AF09-B4B1083BC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8" name="Picture 103">
            <a:extLst>
              <a:ext uri="{FF2B5EF4-FFF2-40B4-BE49-F238E27FC236}">
                <a16:creationId xmlns:a16="http://schemas.microsoft.com/office/drawing/2014/main" id="{C6DFF5FD-BEF9-4B06-B7C2-58C5CFC92B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29" name="Picture 105">
            <a:extLst>
              <a:ext uri="{FF2B5EF4-FFF2-40B4-BE49-F238E27FC236}">
                <a16:creationId xmlns:a16="http://schemas.microsoft.com/office/drawing/2014/main" id="{C9A18D1D-88E7-41EF-892F-C99BDEEE5E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30" name="Rectangle 107">
            <a:extLst>
              <a:ext uri="{FF2B5EF4-FFF2-40B4-BE49-F238E27FC236}">
                <a16:creationId xmlns:a16="http://schemas.microsoft.com/office/drawing/2014/main" id="{113E1A2F-E5D7-4888-BA8C-1CDDC7CE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09">
            <a:extLst>
              <a:ext uri="{FF2B5EF4-FFF2-40B4-BE49-F238E27FC236}">
                <a16:creationId xmlns:a16="http://schemas.microsoft.com/office/drawing/2014/main" id="{F625649A-4F9D-4D90-8F0A-433D7A1F6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74254" y="5166421"/>
            <a:ext cx="8445357" cy="883524"/>
          </a:xfrm>
        </p:spPr>
        <p:txBody>
          <a:bodyPr vert="horz" lIns="91440" tIns="45720" rIns="91440" bIns="45720" rtlCol="0" anchor="t">
            <a:normAutofit/>
          </a:bodyPr>
          <a:lstStyle/>
          <a:p>
            <a:r>
              <a:rPr lang="en-US" sz="2600" dirty="0"/>
              <a:t>Fiddler</a:t>
            </a:r>
            <a:br>
              <a:rPr lang="en-US" sz="2600" dirty="0"/>
            </a:br>
            <a:r>
              <a:rPr lang="en-US" sz="2600" dirty="0"/>
              <a:t>Timeline</a:t>
            </a:r>
          </a:p>
        </p:txBody>
      </p:sp>
      <p:sp>
        <p:nvSpPr>
          <p:cNvPr id="32" name="Content Placeholder 2">
            <a:extLst>
              <a:ext uri="{FF2B5EF4-FFF2-40B4-BE49-F238E27FC236}">
                <a16:creationId xmlns:a16="http://schemas.microsoft.com/office/drawing/2014/main" id="{0A26FCF9-487A-4E17-8259-5763CED629D9}"/>
              </a:ext>
            </a:extLst>
          </p:cNvPr>
          <p:cNvSpPr>
            <a:spLocks noGrp="1"/>
          </p:cNvSpPr>
          <p:nvPr>
            <p:ph idx="1"/>
          </p:nvPr>
        </p:nvSpPr>
        <p:spPr>
          <a:xfrm>
            <a:off x="2133536" y="4752007"/>
            <a:ext cx="8286075" cy="414413"/>
          </a:xfrm>
        </p:spPr>
        <p:txBody>
          <a:bodyPr vert="horz" lIns="91440" tIns="0" rIns="91440" bIns="45720" rtlCol="0" anchor="b">
            <a:normAutofit/>
          </a:bodyPr>
          <a:lstStyle/>
          <a:p>
            <a:pPr marL="0" indent="0" algn="r">
              <a:lnSpc>
                <a:spcPct val="110000"/>
              </a:lnSpc>
              <a:buNone/>
            </a:pPr>
            <a:r>
              <a:rPr lang="en-US" sz="1500" dirty="0"/>
              <a:t>A standard waterfall view of the requests.</a:t>
            </a:r>
          </a:p>
        </p:txBody>
      </p:sp>
      <p:sp>
        <p:nvSpPr>
          <p:cNvPr id="132" name="Rectangle 111">
            <a:extLst>
              <a:ext uri="{FF2B5EF4-FFF2-40B4-BE49-F238E27FC236}">
                <a16:creationId xmlns:a16="http://schemas.microsoft.com/office/drawing/2014/main" id="{B6F31202-25B1-43E6-94C1-CDCAFFE33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66D4CD5-3D4A-43AA-9577-88B891A7F37B}"/>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1"/>
          <a:stretch/>
        </p:blipFill>
        <p:spPr>
          <a:xfrm>
            <a:off x="1005401" y="-1"/>
            <a:ext cx="10380133" cy="4030679"/>
          </a:xfrm>
          <a:prstGeom prst="rect">
            <a:avLst/>
          </a:prstGeom>
          <a:ln>
            <a:solidFill>
              <a:schemeClr val="accent6"/>
            </a:solidFill>
          </a:ln>
        </p:spPr>
      </p:pic>
      <p:sp>
        <p:nvSpPr>
          <p:cNvPr id="133" name="Rectangle 113">
            <a:extLst>
              <a:ext uri="{FF2B5EF4-FFF2-40B4-BE49-F238E27FC236}">
                <a16:creationId xmlns:a16="http://schemas.microsoft.com/office/drawing/2014/main" id="{588507C5-B772-411D-B50E-0C075AD25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56370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37" name="Picture 36">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39" name="Rectangle 38">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TextBox 46">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9" name="Rectangle 48">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4" name="Picture 3">
            <a:extLst>
              <a:ext uri="{FF2B5EF4-FFF2-40B4-BE49-F238E27FC236}">
                <a16:creationId xmlns:a16="http://schemas.microsoft.com/office/drawing/2014/main" id="{5F7E6A96-58DE-4851-B30D-2713497B3B62}"/>
              </a:ext>
            </a:extLst>
          </p:cNvPr>
          <p:cNvPicPr>
            <a:picLocks noChangeAspect="1"/>
          </p:cNvPicPr>
          <p:nvPr/>
        </p:nvPicPr>
        <p:blipFill rotWithShape="1">
          <a:blip r:embed="rId4" cstate="email">
            <a:alphaModFix amt="35000"/>
            <a:extLst>
              <a:ext uri="{28A0092B-C50C-407E-A947-70E740481C1C}">
                <a14:useLocalDpi xmlns:a14="http://schemas.microsoft.com/office/drawing/2010/main"/>
              </a:ext>
            </a:extLst>
          </a:blip>
          <a:srcRect r="3114" b="1"/>
          <a:stretch/>
        </p:blipFill>
        <p:spPr>
          <a:xfrm>
            <a:off x="19965" y="-2"/>
            <a:ext cx="12191695" cy="6858000"/>
          </a:xfrm>
          <a:prstGeom prst="rect">
            <a:avLst/>
          </a:prstGeom>
        </p:spPr>
      </p:pic>
      <p:pic>
        <p:nvPicPr>
          <p:cNvPr id="53" name="Picture 52">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5A262867-D8EA-4D1F-B401-68F6912AC628}"/>
              </a:ext>
            </a:extLst>
          </p:cNvPr>
          <p:cNvSpPr>
            <a:spLocks noGrp="1"/>
          </p:cNvSpPr>
          <p:nvPr>
            <p:ph type="title"/>
          </p:nvPr>
        </p:nvSpPr>
        <p:spPr>
          <a:xfrm>
            <a:off x="2292053" y="3428998"/>
            <a:ext cx="7487871" cy="2623459"/>
          </a:xfrm>
        </p:spPr>
        <p:txBody>
          <a:bodyPr vert="horz" lIns="91440" tIns="45720" rIns="91440" bIns="45720" rtlCol="0" anchor="t">
            <a:normAutofit/>
          </a:bodyPr>
          <a:lstStyle/>
          <a:p>
            <a:r>
              <a:rPr lang="en-US" sz="6600" dirty="0"/>
              <a:t>9) Reissue Requests</a:t>
            </a:r>
          </a:p>
        </p:txBody>
      </p:sp>
      <p:sp>
        <p:nvSpPr>
          <p:cNvPr id="55" name="Rectangle 54">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6473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useBgFill="1">
        <p:nvSpPr>
          <p:cNvPr id="138" name="Rectangle 137">
            <a:extLst>
              <a:ext uri="{FF2B5EF4-FFF2-40B4-BE49-F238E27FC236}">
                <a16:creationId xmlns:a16="http://schemas.microsoft.com/office/drawing/2014/main" id="{8BEDFD2F-1480-498D-9A62-BA55B14A3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139">
            <a:extLst>
              <a:ext uri="{FF2B5EF4-FFF2-40B4-BE49-F238E27FC236}">
                <a16:creationId xmlns:a16="http://schemas.microsoft.com/office/drawing/2014/main" id="{52D381FB-9400-4C85-9074-8D2C4A88D8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42" name="Picture 141">
            <a:extLst>
              <a:ext uri="{FF2B5EF4-FFF2-40B4-BE49-F238E27FC236}">
                <a16:creationId xmlns:a16="http://schemas.microsoft.com/office/drawing/2014/main" id="{048C39C2-D375-4197-8882-9EBD58C853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44" name="Rectangle 143">
            <a:extLst>
              <a:ext uri="{FF2B5EF4-FFF2-40B4-BE49-F238E27FC236}">
                <a16:creationId xmlns:a16="http://schemas.microsoft.com/office/drawing/2014/main" id="{C306EEC9-6E83-4555-A9D3-7910ED27B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186F7B80-3B04-4C72-BA77-E34EF7FAC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4D1AC6C6-FE68-4B13-BFCF-D0E8B3D81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64445" y="808056"/>
            <a:ext cx="3316682" cy="1077229"/>
          </a:xfrm>
        </p:spPr>
        <p:txBody>
          <a:bodyPr vert="horz" lIns="91440" tIns="45720" rIns="91440" bIns="45720" rtlCol="0">
            <a:normAutofit/>
          </a:bodyPr>
          <a:lstStyle/>
          <a:p>
            <a:pPr algn="l"/>
            <a:r>
              <a:rPr lang="en-US" sz="2800" dirty="0"/>
              <a:t>Fiddler</a:t>
            </a:r>
            <a:br>
              <a:rPr lang="en-US" sz="2800" dirty="0"/>
            </a:br>
            <a:r>
              <a:rPr lang="en-US" sz="2800" dirty="0"/>
              <a:t>Reissue Requests</a:t>
            </a:r>
          </a:p>
        </p:txBody>
      </p:sp>
      <p:sp>
        <p:nvSpPr>
          <p:cNvPr id="32" name="Content Placeholder 2">
            <a:extLst>
              <a:ext uri="{FF2B5EF4-FFF2-40B4-BE49-F238E27FC236}">
                <a16:creationId xmlns:a16="http://schemas.microsoft.com/office/drawing/2014/main" id="{0A26FCF9-487A-4E17-8259-5763CED629D9}"/>
              </a:ext>
            </a:extLst>
          </p:cNvPr>
          <p:cNvSpPr>
            <a:spLocks noGrp="1"/>
          </p:cNvSpPr>
          <p:nvPr>
            <p:ph idx="1"/>
          </p:nvPr>
        </p:nvSpPr>
        <p:spPr>
          <a:xfrm>
            <a:off x="1964444" y="2052116"/>
            <a:ext cx="2664217" cy="3997828"/>
          </a:xfrm>
        </p:spPr>
        <p:txBody>
          <a:bodyPr vert="horz" lIns="91440" tIns="0" rIns="91440" bIns="45720" rtlCol="0">
            <a:normAutofit/>
          </a:bodyPr>
          <a:lstStyle/>
          <a:p>
            <a:r>
              <a:rPr lang="en-US" sz="1600" dirty="0"/>
              <a:t>You can Reissue a Request by right clicking on it, selecting Replay, and then “Reissue Requests”</a:t>
            </a:r>
          </a:p>
          <a:p>
            <a:r>
              <a:rPr lang="en-US" sz="1600" dirty="0"/>
              <a:t>If you hold the shift key, it will ask how many concurrent requests you would like to execute.</a:t>
            </a:r>
          </a:p>
        </p:txBody>
      </p:sp>
      <p:sp>
        <p:nvSpPr>
          <p:cNvPr id="150" name="Rectangle 149">
            <a:extLst>
              <a:ext uri="{FF2B5EF4-FFF2-40B4-BE49-F238E27FC236}">
                <a16:creationId xmlns:a16="http://schemas.microsoft.com/office/drawing/2014/main" id="{7E2C0214-1438-4F5F-8BB7-847D7B2B3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151" y="0"/>
            <a:ext cx="595084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9C18F95-257E-4CDC-AD79-4FF747968C8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56053" y="1339996"/>
            <a:ext cx="5303975" cy="4177467"/>
          </a:xfrm>
          <a:prstGeom prst="rect">
            <a:avLst/>
          </a:prstGeom>
          <a:ln w="12700">
            <a:noFill/>
          </a:ln>
        </p:spPr>
      </p:pic>
      <p:sp>
        <p:nvSpPr>
          <p:cNvPr id="152" name="Rectangle 151">
            <a:extLst>
              <a:ext uri="{FF2B5EF4-FFF2-40B4-BE49-F238E27FC236}">
                <a16:creationId xmlns:a16="http://schemas.microsoft.com/office/drawing/2014/main" id="{41CFFB3C-DBCC-498B-B635-CD1FA730D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6044" y="240175"/>
            <a:ext cx="5461080" cy="637183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7BB289EA-43E0-4FC3-A38C-8168D8F18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20056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37" name="Picture 36">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39" name="Rectangle 38">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TextBox 46">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9" name="Rectangle 48">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4" name="Picture 3">
            <a:extLst>
              <a:ext uri="{FF2B5EF4-FFF2-40B4-BE49-F238E27FC236}">
                <a16:creationId xmlns:a16="http://schemas.microsoft.com/office/drawing/2014/main" id="{5F7E6A96-58DE-4851-B30D-2713497B3B62}"/>
              </a:ext>
            </a:extLst>
          </p:cNvPr>
          <p:cNvPicPr>
            <a:picLocks noChangeAspect="1"/>
          </p:cNvPicPr>
          <p:nvPr/>
        </p:nvPicPr>
        <p:blipFill rotWithShape="1">
          <a:blip r:embed="rId4" cstate="email">
            <a:alphaModFix amt="35000"/>
            <a:extLst>
              <a:ext uri="{28A0092B-C50C-407E-A947-70E740481C1C}">
                <a14:useLocalDpi xmlns:a14="http://schemas.microsoft.com/office/drawing/2010/main"/>
              </a:ext>
            </a:extLst>
          </a:blip>
          <a:srcRect r="3114" b="1"/>
          <a:stretch/>
        </p:blipFill>
        <p:spPr>
          <a:xfrm>
            <a:off x="19965" y="-2"/>
            <a:ext cx="12191695" cy="6858000"/>
          </a:xfrm>
          <a:prstGeom prst="rect">
            <a:avLst/>
          </a:prstGeom>
        </p:spPr>
      </p:pic>
      <p:pic>
        <p:nvPicPr>
          <p:cNvPr id="53" name="Picture 52">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5A262867-D8EA-4D1F-B401-68F6912AC628}"/>
              </a:ext>
            </a:extLst>
          </p:cNvPr>
          <p:cNvSpPr>
            <a:spLocks noGrp="1"/>
          </p:cNvSpPr>
          <p:nvPr>
            <p:ph type="title"/>
          </p:nvPr>
        </p:nvSpPr>
        <p:spPr>
          <a:xfrm>
            <a:off x="2292053" y="3428998"/>
            <a:ext cx="7487871" cy="2623459"/>
          </a:xfrm>
        </p:spPr>
        <p:txBody>
          <a:bodyPr vert="horz" lIns="91440" tIns="45720" rIns="91440" bIns="45720" rtlCol="0" anchor="t">
            <a:normAutofit fontScale="90000"/>
          </a:bodyPr>
          <a:lstStyle/>
          <a:p>
            <a:r>
              <a:rPr lang="en-US" sz="6600" dirty="0"/>
              <a:t>10) Reissue Requests Sequentially</a:t>
            </a:r>
          </a:p>
        </p:txBody>
      </p:sp>
      <p:sp>
        <p:nvSpPr>
          <p:cNvPr id="55" name="Rectangle 54">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85995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8BEDFD2F-1480-498D-9A62-BA55B14A3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52D381FB-9400-4C85-9074-8D2C4A88D8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99" name="Picture 98">
            <a:extLst>
              <a:ext uri="{FF2B5EF4-FFF2-40B4-BE49-F238E27FC236}">
                <a16:creationId xmlns:a16="http://schemas.microsoft.com/office/drawing/2014/main" id="{048C39C2-D375-4197-8882-9EBD58C853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01" name="Rectangle 100">
            <a:extLst>
              <a:ext uri="{FF2B5EF4-FFF2-40B4-BE49-F238E27FC236}">
                <a16:creationId xmlns:a16="http://schemas.microsoft.com/office/drawing/2014/main" id="{C306EEC9-6E83-4555-A9D3-7910ED27B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86F7B80-3B04-4C72-BA77-E34EF7FAC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4D1AC6C6-FE68-4B13-BFCF-D0E8B3D81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64445" y="808056"/>
            <a:ext cx="2668106" cy="1077229"/>
          </a:xfrm>
        </p:spPr>
        <p:txBody>
          <a:bodyPr vert="horz" lIns="91440" tIns="45720" rIns="91440" bIns="45720" rtlCol="0">
            <a:normAutofit/>
          </a:bodyPr>
          <a:lstStyle/>
          <a:p>
            <a:pPr algn="l"/>
            <a:r>
              <a:rPr lang="en-US" sz="2200"/>
              <a:t>Fiddler</a:t>
            </a:r>
            <a:br>
              <a:rPr lang="en-US" sz="2200"/>
            </a:br>
            <a:r>
              <a:rPr lang="en-US" sz="2200"/>
              <a:t>Reissue Requests Sequentially</a:t>
            </a:r>
          </a:p>
        </p:txBody>
      </p:sp>
      <p:sp>
        <p:nvSpPr>
          <p:cNvPr id="32" name="Content Placeholder 2">
            <a:extLst>
              <a:ext uri="{FF2B5EF4-FFF2-40B4-BE49-F238E27FC236}">
                <a16:creationId xmlns:a16="http://schemas.microsoft.com/office/drawing/2014/main" id="{0A26FCF9-487A-4E17-8259-5763CED629D9}"/>
              </a:ext>
            </a:extLst>
          </p:cNvPr>
          <p:cNvSpPr>
            <a:spLocks noGrp="1"/>
          </p:cNvSpPr>
          <p:nvPr>
            <p:ph idx="1"/>
          </p:nvPr>
        </p:nvSpPr>
        <p:spPr>
          <a:xfrm>
            <a:off x="1964444" y="2052116"/>
            <a:ext cx="2664217" cy="3997828"/>
          </a:xfrm>
        </p:spPr>
        <p:txBody>
          <a:bodyPr vert="horz" lIns="91440" tIns="0" rIns="91440" bIns="45720" rtlCol="0">
            <a:normAutofit/>
          </a:bodyPr>
          <a:lstStyle/>
          <a:p>
            <a:r>
              <a:rPr lang="en-US" sz="1600" dirty="0"/>
              <a:t>You can Reissue a Request One after </a:t>
            </a:r>
            <a:r>
              <a:rPr lang="en-US" sz="1600" dirty="0" err="1"/>
              <a:t>Eachother</a:t>
            </a:r>
            <a:r>
              <a:rPr lang="en-US" sz="1600" dirty="0"/>
              <a:t> by right clicking on it, selecting Replay, and then “Reissue Sequentially ”</a:t>
            </a:r>
          </a:p>
          <a:p>
            <a:r>
              <a:rPr lang="en-US" sz="1600" dirty="0"/>
              <a:t>If you hold the shift key, it will ask how many sequential requests you would like to execute.</a:t>
            </a:r>
          </a:p>
        </p:txBody>
      </p:sp>
      <p:sp>
        <p:nvSpPr>
          <p:cNvPr id="107" name="Rectangle 106">
            <a:extLst>
              <a:ext uri="{FF2B5EF4-FFF2-40B4-BE49-F238E27FC236}">
                <a16:creationId xmlns:a16="http://schemas.microsoft.com/office/drawing/2014/main" id="{7E2C0214-1438-4F5F-8BB7-847D7B2B3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151" y="0"/>
            <a:ext cx="595084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6F7AFF2-D11F-4169-9D32-51113313554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56053" y="1402959"/>
            <a:ext cx="5303975" cy="4051542"/>
          </a:xfrm>
          <a:prstGeom prst="rect">
            <a:avLst/>
          </a:prstGeom>
          <a:ln w="12700">
            <a:noFill/>
          </a:ln>
        </p:spPr>
      </p:pic>
      <p:sp>
        <p:nvSpPr>
          <p:cNvPr id="109" name="Rectangle 108">
            <a:extLst>
              <a:ext uri="{FF2B5EF4-FFF2-40B4-BE49-F238E27FC236}">
                <a16:creationId xmlns:a16="http://schemas.microsoft.com/office/drawing/2014/main" id="{41CFFB3C-DBCC-498B-B635-CD1FA730D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6044" y="240175"/>
            <a:ext cx="5461080" cy="637183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7BB289EA-43E0-4FC3-A38C-8168D8F18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92134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37" name="Picture 36">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39" name="Rectangle 38">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TextBox 46">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9" name="Rectangle 48">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4" name="Picture 3">
            <a:extLst>
              <a:ext uri="{FF2B5EF4-FFF2-40B4-BE49-F238E27FC236}">
                <a16:creationId xmlns:a16="http://schemas.microsoft.com/office/drawing/2014/main" id="{5F7E6A96-58DE-4851-B30D-2713497B3B62}"/>
              </a:ext>
            </a:extLst>
          </p:cNvPr>
          <p:cNvPicPr>
            <a:picLocks noChangeAspect="1"/>
          </p:cNvPicPr>
          <p:nvPr/>
        </p:nvPicPr>
        <p:blipFill rotWithShape="1">
          <a:blip r:embed="rId4" cstate="email">
            <a:alphaModFix amt="35000"/>
            <a:extLst>
              <a:ext uri="{28A0092B-C50C-407E-A947-70E740481C1C}">
                <a14:useLocalDpi xmlns:a14="http://schemas.microsoft.com/office/drawing/2010/main"/>
              </a:ext>
            </a:extLst>
          </a:blip>
          <a:srcRect r="3114" b="1"/>
          <a:stretch/>
        </p:blipFill>
        <p:spPr>
          <a:xfrm>
            <a:off x="19965" y="-2"/>
            <a:ext cx="12191695" cy="6858000"/>
          </a:xfrm>
          <a:prstGeom prst="rect">
            <a:avLst/>
          </a:prstGeom>
        </p:spPr>
      </p:pic>
      <p:pic>
        <p:nvPicPr>
          <p:cNvPr id="53" name="Picture 52">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5A262867-D8EA-4D1F-B401-68F6912AC628}"/>
              </a:ext>
            </a:extLst>
          </p:cNvPr>
          <p:cNvSpPr>
            <a:spLocks noGrp="1"/>
          </p:cNvSpPr>
          <p:nvPr>
            <p:ph type="title"/>
          </p:nvPr>
        </p:nvSpPr>
        <p:spPr>
          <a:xfrm>
            <a:off x="2292053" y="3428998"/>
            <a:ext cx="7487871" cy="2623459"/>
          </a:xfrm>
        </p:spPr>
        <p:txBody>
          <a:bodyPr vert="horz" lIns="91440" tIns="45720" rIns="91440" bIns="45720" rtlCol="0" anchor="t">
            <a:normAutofit/>
          </a:bodyPr>
          <a:lstStyle/>
          <a:p>
            <a:r>
              <a:rPr lang="en-US" sz="6600" dirty="0"/>
              <a:t>11) </a:t>
            </a:r>
            <a:r>
              <a:rPr lang="en-US" sz="6600" dirty="0" err="1"/>
              <a:t>TextWizard</a:t>
            </a:r>
            <a:endParaRPr lang="en-US" sz="6600" dirty="0"/>
          </a:p>
        </p:txBody>
      </p:sp>
      <p:sp>
        <p:nvSpPr>
          <p:cNvPr id="55" name="Rectangle 54">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51989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useBgFill="1">
        <p:nvSpPr>
          <p:cNvPr id="131" name="Rectangle 115">
            <a:extLst>
              <a:ext uri="{FF2B5EF4-FFF2-40B4-BE49-F238E27FC236}">
                <a16:creationId xmlns:a16="http://schemas.microsoft.com/office/drawing/2014/main" id="{04B15793-5D52-4CE3-9456-520488317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17">
            <a:extLst>
              <a:ext uri="{FF2B5EF4-FFF2-40B4-BE49-F238E27FC236}">
                <a16:creationId xmlns:a16="http://schemas.microsoft.com/office/drawing/2014/main" id="{B92250A6-61AE-4BD3-91E2-FD79FFFB5B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34" name="Picture 119">
            <a:extLst>
              <a:ext uri="{FF2B5EF4-FFF2-40B4-BE49-F238E27FC236}">
                <a16:creationId xmlns:a16="http://schemas.microsoft.com/office/drawing/2014/main" id="{23399881-2EF3-4320-B5E2-260A628D15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35" name="Rectangle 121">
            <a:extLst>
              <a:ext uri="{FF2B5EF4-FFF2-40B4-BE49-F238E27FC236}">
                <a16:creationId xmlns:a16="http://schemas.microsoft.com/office/drawing/2014/main" id="{B955B52B-4DBA-4DB2-99C3-70E2B0E79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23">
            <a:extLst>
              <a:ext uri="{FF2B5EF4-FFF2-40B4-BE49-F238E27FC236}">
                <a16:creationId xmlns:a16="http://schemas.microsoft.com/office/drawing/2014/main" id="{E9076632-5B90-4929-B54C-1CA407D81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25">
            <a:extLst>
              <a:ext uri="{FF2B5EF4-FFF2-40B4-BE49-F238E27FC236}">
                <a16:creationId xmlns:a16="http://schemas.microsoft.com/office/drawing/2014/main" id="{CC0A16B4-C5FC-49C6-97DE-C29FF4E4B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64444" y="808056"/>
            <a:ext cx="3319381" cy="1077229"/>
          </a:xfrm>
        </p:spPr>
        <p:txBody>
          <a:bodyPr vert="horz" lIns="91440" tIns="45720" rIns="91440" bIns="45720" rtlCol="0">
            <a:normAutofit/>
          </a:bodyPr>
          <a:lstStyle/>
          <a:p>
            <a:pPr algn="l"/>
            <a:r>
              <a:rPr lang="en-US" sz="2100" dirty="0"/>
              <a:t>Fiddler</a:t>
            </a:r>
            <a:br>
              <a:rPr lang="en-US" sz="2100" dirty="0"/>
            </a:br>
            <a:r>
              <a:rPr lang="en-US" sz="2100" dirty="0" err="1"/>
              <a:t>TextWizard</a:t>
            </a:r>
            <a:endParaRPr lang="en-US" sz="2100" dirty="0"/>
          </a:p>
        </p:txBody>
      </p:sp>
      <p:sp>
        <p:nvSpPr>
          <p:cNvPr id="32" name="Content Placeholder 2">
            <a:extLst>
              <a:ext uri="{FF2B5EF4-FFF2-40B4-BE49-F238E27FC236}">
                <a16:creationId xmlns:a16="http://schemas.microsoft.com/office/drawing/2014/main" id="{0A26FCF9-487A-4E17-8259-5763CED629D9}"/>
              </a:ext>
            </a:extLst>
          </p:cNvPr>
          <p:cNvSpPr>
            <a:spLocks noGrp="1"/>
          </p:cNvSpPr>
          <p:nvPr>
            <p:ph idx="1"/>
          </p:nvPr>
        </p:nvSpPr>
        <p:spPr>
          <a:xfrm>
            <a:off x="1964444" y="2052116"/>
            <a:ext cx="3319381" cy="3997828"/>
          </a:xfrm>
        </p:spPr>
        <p:txBody>
          <a:bodyPr vert="horz" lIns="91440" tIns="0" rIns="91440" bIns="45720" rtlCol="0">
            <a:normAutofit/>
          </a:bodyPr>
          <a:lstStyle/>
          <a:p>
            <a:r>
              <a:rPr lang="en-US" sz="1600" dirty="0"/>
              <a:t>The </a:t>
            </a:r>
            <a:r>
              <a:rPr lang="en-US" sz="1600" dirty="0" err="1"/>
              <a:t>TextWizard</a:t>
            </a:r>
            <a:r>
              <a:rPr lang="en-US" sz="1600" dirty="0"/>
              <a:t> allows you to transform text in a few different ways.</a:t>
            </a:r>
          </a:p>
        </p:txBody>
      </p:sp>
      <p:sp>
        <p:nvSpPr>
          <p:cNvPr id="138" name="Rectangle 127">
            <a:extLst>
              <a:ext uri="{FF2B5EF4-FFF2-40B4-BE49-F238E27FC236}">
                <a16:creationId xmlns:a16="http://schemas.microsoft.com/office/drawing/2014/main" id="{51007033-EB39-46FC-A11A-D75E520C76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8447" y="0"/>
            <a:ext cx="529647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6C14BE9-7108-4C5C-BA4E-6729D80726D8}"/>
              </a:ext>
            </a:extLst>
          </p:cNvPr>
          <p:cNvPicPr>
            <a:picLocks noChangeAspect="1"/>
          </p:cNvPicPr>
          <p:nvPr/>
        </p:nvPicPr>
        <p:blipFill>
          <a:blip r:embed="rId5"/>
          <a:stretch>
            <a:fillRect/>
          </a:stretch>
        </p:blipFill>
        <p:spPr>
          <a:xfrm>
            <a:off x="6421011" y="2187241"/>
            <a:ext cx="4640272" cy="2475551"/>
          </a:xfrm>
          <a:prstGeom prst="rect">
            <a:avLst/>
          </a:prstGeom>
          <a:ln w="12700">
            <a:noFill/>
          </a:ln>
        </p:spPr>
      </p:pic>
      <p:sp>
        <p:nvSpPr>
          <p:cNvPr id="130" name="Rectangle 129">
            <a:extLst>
              <a:ext uri="{FF2B5EF4-FFF2-40B4-BE49-F238E27FC236}">
                <a16:creationId xmlns:a16="http://schemas.microsoft.com/office/drawing/2014/main" id="{3E23A6E2-F2D4-4F1D-ABEB-65EFA80BA7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6632" y="236475"/>
            <a:ext cx="4799023" cy="6380571"/>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549DF2AF-0E3C-4E5E-86E2-C01D08700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7003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8BEDFD2F-1480-498D-9A62-BA55B14A3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52D381FB-9400-4C85-9074-8D2C4A88D8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83" name="Picture 82">
            <a:extLst>
              <a:ext uri="{FF2B5EF4-FFF2-40B4-BE49-F238E27FC236}">
                <a16:creationId xmlns:a16="http://schemas.microsoft.com/office/drawing/2014/main" id="{048C39C2-D375-4197-8882-9EBD58C853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85" name="Rectangle 84">
            <a:extLst>
              <a:ext uri="{FF2B5EF4-FFF2-40B4-BE49-F238E27FC236}">
                <a16:creationId xmlns:a16="http://schemas.microsoft.com/office/drawing/2014/main" id="{C306EEC9-6E83-4555-A9D3-7910ED27B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186F7B80-3B04-4C72-BA77-E34EF7FAC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4D1AC6C6-FE68-4B13-BFCF-D0E8B3D81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64445" y="808056"/>
            <a:ext cx="2668106" cy="1077229"/>
          </a:xfrm>
        </p:spPr>
        <p:txBody>
          <a:bodyPr vert="horz" lIns="91440" tIns="45720" rIns="91440" bIns="45720" rtlCol="0">
            <a:normAutofit/>
          </a:bodyPr>
          <a:lstStyle/>
          <a:p>
            <a:pPr algn="l"/>
            <a:r>
              <a:rPr lang="en-US" sz="2800"/>
              <a:t>Fiddler</a:t>
            </a:r>
            <a:br>
              <a:rPr lang="en-US" sz="2800"/>
            </a:br>
            <a:r>
              <a:rPr lang="en-US" sz="2800"/>
              <a:t>TextWizard</a:t>
            </a:r>
          </a:p>
        </p:txBody>
      </p:sp>
      <p:sp>
        <p:nvSpPr>
          <p:cNvPr id="32" name="Content Placeholder 2">
            <a:extLst>
              <a:ext uri="{FF2B5EF4-FFF2-40B4-BE49-F238E27FC236}">
                <a16:creationId xmlns:a16="http://schemas.microsoft.com/office/drawing/2014/main" id="{0A26FCF9-487A-4E17-8259-5763CED629D9}"/>
              </a:ext>
            </a:extLst>
          </p:cNvPr>
          <p:cNvSpPr>
            <a:spLocks noGrp="1"/>
          </p:cNvSpPr>
          <p:nvPr>
            <p:ph idx="1"/>
          </p:nvPr>
        </p:nvSpPr>
        <p:spPr>
          <a:xfrm>
            <a:off x="1964444" y="2052116"/>
            <a:ext cx="2664217" cy="3997828"/>
          </a:xfrm>
        </p:spPr>
        <p:txBody>
          <a:bodyPr vert="horz" lIns="91440" tIns="0" rIns="91440" bIns="45720" rtlCol="0">
            <a:normAutofit/>
          </a:bodyPr>
          <a:lstStyle/>
          <a:p>
            <a:r>
              <a:rPr lang="en-US" sz="1600" dirty="0"/>
              <a:t>We can turn this YQL query that is </a:t>
            </a:r>
            <a:r>
              <a:rPr lang="en-US" sz="1600" dirty="0" err="1"/>
              <a:t>URLEncoded</a:t>
            </a:r>
            <a:r>
              <a:rPr lang="en-US" sz="1600" dirty="0"/>
              <a:t> and near impossible to read (Top), into a </a:t>
            </a:r>
            <a:r>
              <a:rPr lang="en-US" sz="1600" dirty="0" err="1"/>
              <a:t>URLDecoded</a:t>
            </a:r>
            <a:r>
              <a:rPr lang="en-US" sz="1600" dirty="0"/>
              <a:t> value that is legible (bottom)</a:t>
            </a:r>
          </a:p>
          <a:p>
            <a:r>
              <a:rPr lang="en-US" sz="1600" dirty="0"/>
              <a:t>Other formats listed here are supported as well.</a:t>
            </a:r>
          </a:p>
        </p:txBody>
      </p:sp>
      <p:sp>
        <p:nvSpPr>
          <p:cNvPr id="91" name="Rectangle 90">
            <a:extLst>
              <a:ext uri="{FF2B5EF4-FFF2-40B4-BE49-F238E27FC236}">
                <a16:creationId xmlns:a16="http://schemas.microsoft.com/office/drawing/2014/main" id="{7E2C0214-1438-4F5F-8BB7-847D7B2B3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151" y="0"/>
            <a:ext cx="595084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61128CB-7D1F-4D71-B1EC-3B689E51C23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56053" y="1581810"/>
            <a:ext cx="5303975" cy="3693839"/>
          </a:xfrm>
          <a:prstGeom prst="rect">
            <a:avLst/>
          </a:prstGeom>
          <a:ln w="12700">
            <a:noFill/>
          </a:ln>
        </p:spPr>
      </p:pic>
      <p:sp>
        <p:nvSpPr>
          <p:cNvPr id="93" name="Rectangle 92">
            <a:extLst>
              <a:ext uri="{FF2B5EF4-FFF2-40B4-BE49-F238E27FC236}">
                <a16:creationId xmlns:a16="http://schemas.microsoft.com/office/drawing/2014/main" id="{41CFFB3C-DBCC-498B-B635-CD1FA730D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6044" y="240175"/>
            <a:ext cx="5461080" cy="637183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7BB289EA-43E0-4FC3-A38C-8168D8F18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78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3" name="Rectangle 22">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4" name="Picture 3">
            <a:extLst>
              <a:ext uri="{FF2B5EF4-FFF2-40B4-BE49-F238E27FC236}">
                <a16:creationId xmlns:a16="http://schemas.microsoft.com/office/drawing/2014/main" id="{1DEF653E-318E-462D-B5EE-15C43DE7A47D}"/>
              </a:ext>
            </a:extLst>
          </p:cNvPr>
          <p:cNvPicPr>
            <a:picLocks noChangeAspect="1"/>
          </p:cNvPicPr>
          <p:nvPr/>
        </p:nvPicPr>
        <p:blipFill rotWithShape="1">
          <a:blip r:embed="rId4" cstate="email">
            <a:alphaModFix amt="35000"/>
            <a:extLst>
              <a:ext uri="{28A0092B-C50C-407E-A947-70E740481C1C}">
                <a14:useLocalDpi xmlns:a14="http://schemas.microsoft.com/office/drawing/2010/main"/>
              </a:ext>
            </a:extLst>
          </a:blip>
          <a:srcRect l="823" r="4957"/>
          <a:stretch/>
        </p:blipFill>
        <p:spPr>
          <a:xfrm>
            <a:off x="19965" y="-2"/>
            <a:ext cx="12191695" cy="6858000"/>
          </a:xfrm>
          <a:prstGeom prst="rect">
            <a:avLst/>
          </a:prstGeom>
        </p:spPr>
      </p:pic>
      <p:pic>
        <p:nvPicPr>
          <p:cNvPr id="27" name="Picture 26">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5A262867-D8EA-4D1F-B401-68F6912AC628}"/>
              </a:ext>
            </a:extLst>
          </p:cNvPr>
          <p:cNvSpPr>
            <a:spLocks noGrp="1"/>
          </p:cNvSpPr>
          <p:nvPr>
            <p:ph type="title"/>
          </p:nvPr>
        </p:nvSpPr>
        <p:spPr>
          <a:xfrm>
            <a:off x="2292054" y="3428998"/>
            <a:ext cx="5816024" cy="2623459"/>
          </a:xfrm>
        </p:spPr>
        <p:txBody>
          <a:bodyPr vert="horz" lIns="91440" tIns="45720" rIns="91440" bIns="45720" rtlCol="0" anchor="t">
            <a:normAutofit/>
          </a:bodyPr>
          <a:lstStyle/>
          <a:p>
            <a:r>
              <a:rPr lang="en-US" sz="6100"/>
              <a:t>2) Configurable Columns</a:t>
            </a:r>
          </a:p>
        </p:txBody>
      </p:sp>
      <p:sp>
        <p:nvSpPr>
          <p:cNvPr id="29" name="Rectangle 28">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30">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4421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37" name="Picture 36">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39" name="Rectangle 38">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TextBox 46">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9" name="Rectangle 48">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4" name="Picture 3">
            <a:extLst>
              <a:ext uri="{FF2B5EF4-FFF2-40B4-BE49-F238E27FC236}">
                <a16:creationId xmlns:a16="http://schemas.microsoft.com/office/drawing/2014/main" id="{5F7E6A96-58DE-4851-B30D-2713497B3B62}"/>
              </a:ext>
            </a:extLst>
          </p:cNvPr>
          <p:cNvPicPr>
            <a:picLocks noChangeAspect="1"/>
          </p:cNvPicPr>
          <p:nvPr/>
        </p:nvPicPr>
        <p:blipFill rotWithShape="1">
          <a:blip r:embed="rId4" cstate="email">
            <a:alphaModFix amt="35000"/>
            <a:extLst>
              <a:ext uri="{28A0092B-C50C-407E-A947-70E740481C1C}">
                <a14:useLocalDpi xmlns:a14="http://schemas.microsoft.com/office/drawing/2010/main"/>
              </a:ext>
            </a:extLst>
          </a:blip>
          <a:srcRect r="3114" b="1"/>
          <a:stretch/>
        </p:blipFill>
        <p:spPr>
          <a:xfrm>
            <a:off x="19965" y="-2"/>
            <a:ext cx="12191695" cy="6858000"/>
          </a:xfrm>
          <a:prstGeom prst="rect">
            <a:avLst/>
          </a:prstGeom>
        </p:spPr>
      </p:pic>
      <p:pic>
        <p:nvPicPr>
          <p:cNvPr id="53" name="Picture 52">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5A262867-D8EA-4D1F-B401-68F6912AC628}"/>
              </a:ext>
            </a:extLst>
          </p:cNvPr>
          <p:cNvSpPr>
            <a:spLocks noGrp="1"/>
          </p:cNvSpPr>
          <p:nvPr>
            <p:ph type="title"/>
          </p:nvPr>
        </p:nvSpPr>
        <p:spPr>
          <a:xfrm>
            <a:off x="2292053" y="3428998"/>
            <a:ext cx="9216919" cy="2623459"/>
          </a:xfrm>
        </p:spPr>
        <p:txBody>
          <a:bodyPr vert="horz" lIns="91440" tIns="45720" rIns="91440" bIns="45720" rtlCol="0" anchor="t">
            <a:normAutofit/>
          </a:bodyPr>
          <a:lstStyle/>
          <a:p>
            <a:r>
              <a:rPr lang="en-US" sz="6600" dirty="0"/>
              <a:t>12) Honorable Mentions</a:t>
            </a:r>
          </a:p>
        </p:txBody>
      </p:sp>
      <p:sp>
        <p:nvSpPr>
          <p:cNvPr id="55" name="Rectangle 54">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824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8BEDFD2F-1480-498D-9A62-BA55B14A3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52D381FB-9400-4C85-9074-8D2C4A88D8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04" name="Picture 103">
            <a:extLst>
              <a:ext uri="{FF2B5EF4-FFF2-40B4-BE49-F238E27FC236}">
                <a16:creationId xmlns:a16="http://schemas.microsoft.com/office/drawing/2014/main" id="{048C39C2-D375-4197-8882-9EBD58C853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06" name="Rectangle 105">
            <a:extLst>
              <a:ext uri="{FF2B5EF4-FFF2-40B4-BE49-F238E27FC236}">
                <a16:creationId xmlns:a16="http://schemas.microsoft.com/office/drawing/2014/main" id="{C306EEC9-6E83-4555-A9D3-7910ED27B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186F7B80-3B04-4C72-BA77-E34EF7FAC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4D1AC6C6-FE68-4B13-BFCF-D0E8B3D81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964445" y="808056"/>
            <a:ext cx="2668106" cy="1077229"/>
          </a:xfrm>
        </p:spPr>
        <p:txBody>
          <a:bodyPr vert="horz" lIns="91440" tIns="45720" rIns="91440" bIns="45720" rtlCol="0">
            <a:normAutofit/>
          </a:bodyPr>
          <a:lstStyle/>
          <a:p>
            <a:pPr algn="l"/>
            <a:r>
              <a:rPr lang="en-US" sz="2000" dirty="0"/>
              <a:t>Fiddler</a:t>
            </a:r>
            <a:br>
              <a:rPr lang="en-US" sz="2000" dirty="0"/>
            </a:br>
            <a:r>
              <a:rPr lang="en-US" sz="2000" dirty="0"/>
              <a:t>Rules Menu</a:t>
            </a:r>
          </a:p>
        </p:txBody>
      </p:sp>
      <p:sp>
        <p:nvSpPr>
          <p:cNvPr id="32" name="Content Placeholder 2">
            <a:extLst>
              <a:ext uri="{FF2B5EF4-FFF2-40B4-BE49-F238E27FC236}">
                <a16:creationId xmlns:a16="http://schemas.microsoft.com/office/drawing/2014/main" id="{0A26FCF9-487A-4E17-8259-5763CED629D9}"/>
              </a:ext>
            </a:extLst>
          </p:cNvPr>
          <p:cNvSpPr>
            <a:spLocks noGrp="1"/>
          </p:cNvSpPr>
          <p:nvPr>
            <p:ph idx="1"/>
          </p:nvPr>
        </p:nvSpPr>
        <p:spPr>
          <a:xfrm>
            <a:off x="1964444" y="2052116"/>
            <a:ext cx="2664217" cy="3997828"/>
          </a:xfrm>
        </p:spPr>
        <p:txBody>
          <a:bodyPr vert="horz" lIns="91440" tIns="0" rIns="91440" bIns="45720" rtlCol="0">
            <a:normAutofit/>
          </a:bodyPr>
          <a:lstStyle/>
          <a:p>
            <a:r>
              <a:rPr lang="en-US" sz="1600" dirty="0"/>
              <a:t>“Remove All Encodings”</a:t>
            </a:r>
          </a:p>
          <a:p>
            <a:pPr lvl="1"/>
            <a:r>
              <a:rPr lang="en-US" sz="1400" dirty="0"/>
              <a:t>Remove any Encodings (GZIP, </a:t>
            </a:r>
            <a:r>
              <a:rPr lang="en-US" sz="1400" dirty="0" err="1"/>
              <a:t>etc</a:t>
            </a:r>
            <a:r>
              <a:rPr lang="en-US" sz="1400" dirty="0"/>
              <a:t>) to the client.</a:t>
            </a:r>
          </a:p>
          <a:p>
            <a:r>
              <a:rPr lang="en-US" sz="1600" dirty="0"/>
              <a:t>“Apply GZIP encodings”</a:t>
            </a:r>
          </a:p>
          <a:p>
            <a:pPr lvl="1"/>
            <a:r>
              <a:rPr lang="en-US" sz="1400" dirty="0"/>
              <a:t>Send GZIP to the client receiving the data.</a:t>
            </a:r>
          </a:p>
          <a:p>
            <a:pPr lvl="1"/>
            <a:endParaRPr lang="en-US" sz="1400" dirty="0"/>
          </a:p>
        </p:txBody>
      </p:sp>
      <p:sp>
        <p:nvSpPr>
          <p:cNvPr id="112" name="Rectangle 111">
            <a:extLst>
              <a:ext uri="{FF2B5EF4-FFF2-40B4-BE49-F238E27FC236}">
                <a16:creationId xmlns:a16="http://schemas.microsoft.com/office/drawing/2014/main" id="{7E2C0214-1438-4F5F-8BB7-847D7B2B3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151" y="0"/>
            <a:ext cx="595084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9A8E433-21B0-4FD5-89CE-C0AA7DD7FDF8}"/>
              </a:ext>
            </a:extLst>
          </p:cNvPr>
          <p:cNvPicPr>
            <a:picLocks noChangeAspect="1"/>
          </p:cNvPicPr>
          <p:nvPr/>
        </p:nvPicPr>
        <p:blipFill>
          <a:blip r:embed="rId5"/>
          <a:stretch>
            <a:fillRect/>
          </a:stretch>
        </p:blipFill>
        <p:spPr>
          <a:xfrm>
            <a:off x="5756053" y="904822"/>
            <a:ext cx="5303975" cy="5047816"/>
          </a:xfrm>
          <a:prstGeom prst="rect">
            <a:avLst/>
          </a:prstGeom>
          <a:ln w="12700">
            <a:noFill/>
          </a:ln>
        </p:spPr>
      </p:pic>
      <p:sp>
        <p:nvSpPr>
          <p:cNvPr id="114" name="Rectangle 113">
            <a:extLst>
              <a:ext uri="{FF2B5EF4-FFF2-40B4-BE49-F238E27FC236}">
                <a16:creationId xmlns:a16="http://schemas.microsoft.com/office/drawing/2014/main" id="{41CFFB3C-DBCC-498B-B635-CD1FA730D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6044" y="240175"/>
            <a:ext cx="5461080" cy="637183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7BB289EA-43E0-4FC3-A38C-8168D8F18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1616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8BEDFD2F-1480-498D-9A62-BA55B14A3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52D381FB-9400-4C85-9074-8D2C4A88D8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83" name="Picture 82">
            <a:extLst>
              <a:ext uri="{FF2B5EF4-FFF2-40B4-BE49-F238E27FC236}">
                <a16:creationId xmlns:a16="http://schemas.microsoft.com/office/drawing/2014/main" id="{048C39C2-D375-4197-8882-9EBD58C853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85" name="Rectangle 84">
            <a:extLst>
              <a:ext uri="{FF2B5EF4-FFF2-40B4-BE49-F238E27FC236}">
                <a16:creationId xmlns:a16="http://schemas.microsoft.com/office/drawing/2014/main" id="{C306EEC9-6E83-4555-A9D3-7910ED27B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186F7B80-3B04-4C72-BA77-E34EF7FAC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4D1AC6C6-FE68-4B13-BFCF-D0E8B3D81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277F7-C765-4AC9-93BC-08654F621A98}"/>
              </a:ext>
            </a:extLst>
          </p:cNvPr>
          <p:cNvSpPr>
            <a:spLocks noGrp="1"/>
          </p:cNvSpPr>
          <p:nvPr>
            <p:ph type="title"/>
          </p:nvPr>
        </p:nvSpPr>
        <p:spPr>
          <a:xfrm>
            <a:off x="1005400" y="808056"/>
            <a:ext cx="4422233" cy="1077229"/>
          </a:xfrm>
        </p:spPr>
        <p:txBody>
          <a:bodyPr vert="horz" lIns="91440" tIns="45720" rIns="91440" bIns="45720" rtlCol="0">
            <a:normAutofit/>
          </a:bodyPr>
          <a:lstStyle/>
          <a:p>
            <a:pPr algn="l"/>
            <a:r>
              <a:rPr lang="en-US" sz="2800" dirty="0"/>
              <a:t>Fiddler</a:t>
            </a:r>
            <a:br>
              <a:rPr lang="en-US" sz="2800" dirty="0"/>
            </a:br>
            <a:r>
              <a:rPr lang="en-US" sz="1800" dirty="0"/>
              <a:t>Rules &gt; Performance &gt; Disable Caching</a:t>
            </a:r>
            <a:endParaRPr lang="en-US" sz="2400" dirty="0"/>
          </a:p>
        </p:txBody>
      </p:sp>
      <p:sp>
        <p:nvSpPr>
          <p:cNvPr id="32" name="Content Placeholder 2">
            <a:extLst>
              <a:ext uri="{FF2B5EF4-FFF2-40B4-BE49-F238E27FC236}">
                <a16:creationId xmlns:a16="http://schemas.microsoft.com/office/drawing/2014/main" id="{0A26FCF9-487A-4E17-8259-5763CED629D9}"/>
              </a:ext>
            </a:extLst>
          </p:cNvPr>
          <p:cNvSpPr>
            <a:spLocks noGrp="1"/>
          </p:cNvSpPr>
          <p:nvPr>
            <p:ph idx="1"/>
          </p:nvPr>
        </p:nvSpPr>
        <p:spPr>
          <a:xfrm>
            <a:off x="1964444" y="2052116"/>
            <a:ext cx="2664217" cy="3997828"/>
          </a:xfrm>
        </p:spPr>
        <p:txBody>
          <a:bodyPr vert="horz" lIns="91440" tIns="0" rIns="91440" bIns="45720" rtlCol="0">
            <a:normAutofit/>
          </a:bodyPr>
          <a:lstStyle/>
          <a:p>
            <a:r>
              <a:rPr lang="en-US" sz="1600" dirty="0"/>
              <a:t>Simulate Modem Speeds</a:t>
            </a:r>
          </a:p>
          <a:p>
            <a:pPr lvl="1"/>
            <a:r>
              <a:rPr lang="en-US" sz="1400" dirty="0"/>
              <a:t>Things go slower.</a:t>
            </a:r>
          </a:p>
          <a:p>
            <a:r>
              <a:rPr lang="en-US" sz="1600" dirty="0"/>
              <a:t>Disable </a:t>
            </a:r>
            <a:r>
              <a:rPr lang="en-US" sz="1600"/>
              <a:t>All Caching</a:t>
            </a:r>
          </a:p>
        </p:txBody>
      </p:sp>
      <p:sp>
        <p:nvSpPr>
          <p:cNvPr id="91" name="Rectangle 90">
            <a:extLst>
              <a:ext uri="{FF2B5EF4-FFF2-40B4-BE49-F238E27FC236}">
                <a16:creationId xmlns:a16="http://schemas.microsoft.com/office/drawing/2014/main" id="{7E2C0214-1438-4F5F-8BB7-847D7B2B3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151" y="0"/>
            <a:ext cx="595084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237C555-D614-4AF1-BCA7-24D3D41D44E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56053" y="1670093"/>
            <a:ext cx="5303975" cy="3517274"/>
          </a:xfrm>
          <a:prstGeom prst="rect">
            <a:avLst/>
          </a:prstGeom>
          <a:ln w="12700">
            <a:noFill/>
          </a:ln>
        </p:spPr>
      </p:pic>
      <p:sp>
        <p:nvSpPr>
          <p:cNvPr id="93" name="Rectangle 92">
            <a:extLst>
              <a:ext uri="{FF2B5EF4-FFF2-40B4-BE49-F238E27FC236}">
                <a16:creationId xmlns:a16="http://schemas.microsoft.com/office/drawing/2014/main" id="{41CFFB3C-DBCC-498B-B635-CD1FA730D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6044" y="240175"/>
            <a:ext cx="5461080" cy="637183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7BB289EA-43E0-4FC3-A38C-8168D8F18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7677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EF653E-318E-462D-B5EE-15C43DE7A47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2042" y="-1"/>
            <a:ext cx="10409592" cy="5505855"/>
          </a:xfrm>
          <a:prstGeom prst="rect">
            <a:avLst/>
          </a:prstGeom>
        </p:spPr>
      </p:pic>
      <p:grpSp>
        <p:nvGrpSpPr>
          <p:cNvPr id="9" name="Group 8">
            <a:extLst>
              <a:ext uri="{FF2B5EF4-FFF2-40B4-BE49-F238E27FC236}">
                <a16:creationId xmlns:a16="http://schemas.microsoft.com/office/drawing/2014/main" id="{2699EA12-2016-46C2-9EEE-BC6E05AFC408}"/>
              </a:ext>
            </a:extLst>
          </p:cNvPr>
          <p:cNvGrpSpPr/>
          <p:nvPr/>
        </p:nvGrpSpPr>
        <p:grpSpPr>
          <a:xfrm>
            <a:off x="6898844" y="80926"/>
            <a:ext cx="4249803" cy="914400"/>
            <a:chOff x="6898844" y="80926"/>
            <a:chExt cx="4249803" cy="914400"/>
          </a:xfrm>
        </p:grpSpPr>
        <p:pic>
          <p:nvPicPr>
            <p:cNvPr id="29" name="Graphic 28" descr="Saw blade">
              <a:extLst>
                <a:ext uri="{FF2B5EF4-FFF2-40B4-BE49-F238E27FC236}">
                  <a16:creationId xmlns:a16="http://schemas.microsoft.com/office/drawing/2014/main" id="{B3FC11DA-C41F-40A4-9BEF-0F88B82CE1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98844" y="80926"/>
              <a:ext cx="914400" cy="914400"/>
            </a:xfrm>
            <a:prstGeom prst="rect">
              <a:avLst/>
            </a:prstGeom>
          </p:spPr>
        </p:pic>
        <p:sp>
          <p:nvSpPr>
            <p:cNvPr id="31" name="TextBox 30">
              <a:extLst>
                <a:ext uri="{FF2B5EF4-FFF2-40B4-BE49-F238E27FC236}">
                  <a16:creationId xmlns:a16="http://schemas.microsoft.com/office/drawing/2014/main" id="{FC22FB65-1855-4F4A-80E1-37FE07C38963}"/>
                </a:ext>
              </a:extLst>
            </p:cNvPr>
            <p:cNvSpPr txBox="1"/>
            <p:nvPr/>
          </p:nvSpPr>
          <p:spPr>
            <a:xfrm>
              <a:off x="7813244" y="353460"/>
              <a:ext cx="333540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CA" b="1" dirty="0">
                  <a:solidFill>
                    <a:schemeClr val="bg1"/>
                  </a:solidFill>
                </a:rPr>
                <a:t>2</a:t>
              </a:r>
              <a:r>
                <a:rPr lang="en-CA" b="1" dirty="0">
                  <a:solidFill>
                    <a:schemeClr val="bg1"/>
                  </a:solidFill>
                  <a:sym typeface="Wingdings" panose="05000000000000000000" pitchFamily="2" charset="2"/>
                </a:rPr>
                <a:t>) </a:t>
              </a:r>
              <a:r>
                <a:rPr lang="en-CA" b="1" dirty="0">
                  <a:solidFill>
                    <a:schemeClr val="bg1"/>
                  </a:solidFill>
                </a:rPr>
                <a:t>Configurable Columns</a:t>
              </a:r>
            </a:p>
          </p:txBody>
        </p:sp>
      </p:grpSp>
      <p:sp>
        <p:nvSpPr>
          <p:cNvPr id="6" name="Rectangle 5">
            <a:extLst>
              <a:ext uri="{FF2B5EF4-FFF2-40B4-BE49-F238E27FC236}">
                <a16:creationId xmlns:a16="http://schemas.microsoft.com/office/drawing/2014/main" id="{3E574A66-20F4-4E1B-967E-0814C32C9646}"/>
              </a:ext>
            </a:extLst>
          </p:cNvPr>
          <p:cNvSpPr/>
          <p:nvPr/>
        </p:nvSpPr>
        <p:spPr>
          <a:xfrm>
            <a:off x="1536440" y="5894430"/>
            <a:ext cx="6096000" cy="677108"/>
          </a:xfrm>
          <a:prstGeom prst="rect">
            <a:avLst/>
          </a:prstGeom>
        </p:spPr>
        <p:txBody>
          <a:bodyPr>
            <a:spAutoFit/>
          </a:bodyPr>
          <a:lstStyle/>
          <a:p>
            <a:r>
              <a:rPr lang="en-CA" sz="2000" dirty="0"/>
              <a:t>Configurable Columns</a:t>
            </a:r>
            <a:br>
              <a:rPr lang="en-CA" sz="2000" dirty="0"/>
            </a:br>
            <a:r>
              <a:rPr lang="en-CA" dirty="0"/>
              <a:t>My default TCP Profile</a:t>
            </a:r>
          </a:p>
        </p:txBody>
      </p:sp>
    </p:spTree>
    <p:extLst>
      <p:ext uri="{BB962C8B-B14F-4D97-AF65-F5344CB8AC3E}">
        <p14:creationId xmlns:p14="http://schemas.microsoft.com/office/powerpoint/2010/main" val="22203385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otalTime>11</TotalTime>
  <Words>3055</Words>
  <Application>Microsoft Office PowerPoint</Application>
  <PresentationFormat>Widescreen</PresentationFormat>
  <Paragraphs>409</Paragraphs>
  <Slides>82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Arial</vt:lpstr>
      <vt:lpstr>MS Shell Dlg 2</vt:lpstr>
      <vt:lpstr>Wingdings</vt:lpstr>
      <vt:lpstr>Wingdings 3</vt:lpstr>
      <vt:lpstr>Madison</vt:lpstr>
      <vt:lpstr>Wireshark &amp; Fiddler Tips &amp; Tricks</vt:lpstr>
      <vt:lpstr>What are these two tools used for?</vt:lpstr>
      <vt:lpstr>Wireshark What is it?</vt:lpstr>
      <vt:lpstr>WiresharkEthereal</vt:lpstr>
      <vt:lpstr>1) A Powerful Filter bar</vt:lpstr>
      <vt:lpstr>Wireshark A Sample Capture Filtering by protocol </vt:lpstr>
      <vt:lpstr>Wireshark A Sample Capture Searching for Text</vt:lpstr>
      <vt:lpstr>2) Configurable Columns</vt:lpstr>
      <vt:lpstr>PowerPoint Presentation</vt:lpstr>
      <vt:lpstr>Wireshark Configurable Columns My default TCP Profile </vt:lpstr>
      <vt:lpstr>3) Color Coded Highlights</vt:lpstr>
      <vt:lpstr>Wireshark Color Coded Highlights</vt:lpstr>
      <vt:lpstr>Wireshark Color Coded Highlights</vt:lpstr>
      <vt:lpstr>4) Details about Packets</vt:lpstr>
      <vt:lpstr>Wireshark Details about Packets Red may not mean bad. </vt:lpstr>
      <vt:lpstr>Wireshark Details about Packets Red may not mean bad. </vt:lpstr>
      <vt:lpstr>Wireshark Details about Packets Red may not mean bad. </vt:lpstr>
      <vt:lpstr>Wireshark Details about Packets Red may not mean bad. </vt:lpstr>
      <vt:lpstr>Wireshark Details about Packets Red may not mean bad. </vt:lpstr>
      <vt:lpstr>Wireshark Details about Packets Red may not mean bad. </vt:lpstr>
      <vt:lpstr>Wireshark Details about Packets Red may not mean bad. </vt:lpstr>
      <vt:lpstr>Wireshark Details about Packets Red may not mean bad. </vt:lpstr>
      <vt:lpstr>Wireshark Details about Packets Red may not mean bad. </vt:lpstr>
      <vt:lpstr>Wireshark Details about Packets Red may not mean bad. </vt:lpstr>
      <vt:lpstr>Wireshark Details about Packets Red may not mean bad. </vt:lpstr>
      <vt:lpstr>5) Actual Packet Bytes</vt:lpstr>
      <vt:lpstr>Wireshark HTTPS Decryption on the Client (Firefox/Chrome/libcurl)</vt:lpstr>
      <vt:lpstr>Wireshark HTTPS Decryption on the Client (Firefox/Chrome/libcurl)</vt:lpstr>
      <vt:lpstr>Capturing HTTPS Data</vt:lpstr>
      <vt:lpstr>Capturing HTTPS Data</vt:lpstr>
      <vt:lpstr>Wireshark HTTPS Decryption on the Client (Firefox/Chrome/libcurl)</vt:lpstr>
      <vt:lpstr>Wireshark HTTPS Decryption on the Client (Firefox/Chrome/libcurl)</vt:lpstr>
      <vt:lpstr>Wireshark HTTPS Decryption on the Client (Firefox/Chrome/libcurl)</vt:lpstr>
      <vt:lpstr>Wireshark HTTPS Decryption on the Client (Firefox/Chrome/libcurl)</vt:lpstr>
      <vt:lpstr>Wireshark HTTPS Decryption on the Client (Firefox/Chrome/libcurl)</vt:lpstr>
      <vt:lpstr>6) Status Window</vt:lpstr>
      <vt:lpstr>PowerPoint Presentation</vt:lpstr>
      <vt:lpstr>7) Easy Mode Button</vt:lpstr>
      <vt:lpstr>Click this Stop Light button to bring up the Expert Information Window</vt:lpstr>
      <vt:lpstr>PowerPoint Presentation</vt:lpstr>
      <vt:lpstr>PowerPoint Presentation</vt:lpstr>
      <vt:lpstr>The IO Graph (Statistics &gt; IO Graphs)</vt:lpstr>
      <vt:lpstr>Conversations (Statistics &gt; Conversations)</vt:lpstr>
      <vt:lpstr>Wireshark Capturing Traffic on all ends</vt:lpstr>
      <vt:lpstr>Wireshark How to Man In The Middle (MITM) on the server?</vt:lpstr>
      <vt:lpstr>Fiddler What is it?</vt:lpstr>
      <vt:lpstr>1) Easy HTTPS Decryption</vt:lpstr>
      <vt:lpstr>Fiddler Easy HTTPS Decryption </vt:lpstr>
      <vt:lpstr>2) A Powerful Filter Tab</vt:lpstr>
      <vt:lpstr>Fiddler Filter Options </vt:lpstr>
      <vt:lpstr>3) Remote Connections</vt:lpstr>
      <vt:lpstr>Fiddler Remote Connections </vt:lpstr>
      <vt:lpstr>4) Statistics</vt:lpstr>
      <vt:lpstr>Fiddler Statistics</vt:lpstr>
      <vt:lpstr>5) Inspector</vt:lpstr>
      <vt:lpstr>Fiddler Headers</vt:lpstr>
      <vt:lpstr>Fiddler Headers</vt:lpstr>
      <vt:lpstr>Fiddler TextView</vt:lpstr>
      <vt:lpstr>Fiddler TextView</vt:lpstr>
      <vt:lpstr>Fiddler Syntax View</vt:lpstr>
      <vt:lpstr>Fiddler WebForms</vt:lpstr>
      <vt:lpstr>Fiddler RAW</vt:lpstr>
      <vt:lpstr>Fiddler JSON</vt:lpstr>
      <vt:lpstr>6) AutoResponder</vt:lpstr>
      <vt:lpstr>Fiddler Headers</vt:lpstr>
      <vt:lpstr>7) Composer</vt:lpstr>
      <vt:lpstr>Fiddler Composer</vt:lpstr>
      <vt:lpstr>Fiddler Composer</vt:lpstr>
      <vt:lpstr>Fiddler Composer</vt:lpstr>
      <vt:lpstr>Fiddler Composer</vt:lpstr>
      <vt:lpstr>8) Timeline</vt:lpstr>
      <vt:lpstr>Fiddler Timeline</vt:lpstr>
      <vt:lpstr>9) Reissue Requests</vt:lpstr>
      <vt:lpstr>Fiddler Reissue Requests</vt:lpstr>
      <vt:lpstr>10) Reissue Requests Sequentially</vt:lpstr>
      <vt:lpstr>Fiddler Reissue Requests Sequentially</vt:lpstr>
      <vt:lpstr>11) TextWizard</vt:lpstr>
      <vt:lpstr>Fiddler TextWizard</vt:lpstr>
      <vt:lpstr>Fiddler TextWizard</vt:lpstr>
      <vt:lpstr>12) Honorable Mentions</vt:lpstr>
      <vt:lpstr>Fiddler Rules Menu</vt:lpstr>
      <vt:lpstr>Fiddler Rules &gt; Performance &gt; Disable Caching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Wireshark &amp; Fiddler Tips &amp; Tricks</dc:title>
  <dc:creator>Seann Alexander</dc:creator>
  <cp:lastModifiedBy>Sean Alexander</cp:lastModifiedBy>
  <cp:revision>20</cp:revision>
  <dcterms:created xsi:type="dcterms:W3CDTF">2019-03-25T06:58:56Z</dcterms:created>
  <dcterms:modified xsi:type="dcterms:W3CDTF">2019-03-26T15:50:37Z</dcterms:modified>
</cp:coreProperties>
</file>